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16" r:id="rId3"/>
    <p:sldId id="294" r:id="rId4"/>
    <p:sldId id="314" r:id="rId5"/>
    <p:sldId id="307" r:id="rId6"/>
    <p:sldId id="319" r:id="rId7"/>
    <p:sldId id="317" r:id="rId8"/>
    <p:sldId id="290" r:id="rId9"/>
    <p:sldId id="284" r:id="rId10"/>
    <p:sldId id="285" r:id="rId11"/>
    <p:sldId id="296" r:id="rId12"/>
    <p:sldId id="310" r:id="rId13"/>
    <p:sldId id="265" r:id="rId14"/>
    <p:sldId id="326" r:id="rId15"/>
    <p:sldId id="313" r:id="rId16"/>
    <p:sldId id="331" r:id="rId17"/>
    <p:sldId id="259" r:id="rId18"/>
    <p:sldId id="332" r:id="rId19"/>
    <p:sldId id="261" r:id="rId20"/>
    <p:sldId id="264" r:id="rId21"/>
    <p:sldId id="322" r:id="rId22"/>
    <p:sldId id="324" r:id="rId23"/>
    <p:sldId id="323" r:id="rId24"/>
    <p:sldId id="333" r:id="rId25"/>
    <p:sldId id="334" r:id="rId26"/>
    <p:sldId id="33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p:restoredTop sz="94694"/>
  </p:normalViewPr>
  <p:slideViewPr>
    <p:cSldViewPr snapToGrid="0" snapToObjects="1">
      <p:cViewPr varScale="1">
        <p:scale>
          <a:sx n="131" d="100"/>
          <a:sy n="131" d="100"/>
        </p:scale>
        <p:origin x="1920"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2BAE1-F85F-014E-95F6-3D24307BF08E}" type="datetimeFigureOut">
              <a:rPr lang="en-AU" smtClean="0"/>
              <a:t>23/7/20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EF12D-8781-6548-8131-B529B017BAFF}" type="slidenum">
              <a:rPr lang="en-AU" smtClean="0"/>
              <a:t>‹#›</a:t>
            </a:fld>
            <a:endParaRPr lang="en-AU"/>
          </a:p>
        </p:txBody>
      </p:sp>
    </p:spTree>
    <p:extLst>
      <p:ext uri="{BB962C8B-B14F-4D97-AF65-F5344CB8AC3E}">
        <p14:creationId xmlns:p14="http://schemas.microsoft.com/office/powerpoint/2010/main" val="428556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E3688B-F904-BB4B-AA36-97ABF99DB5DD}"/>
              </a:ext>
            </a:extLst>
          </p:cNvPr>
          <p:cNvSpPr>
            <a:spLocks noGrp="1" noChangeArrowheads="1"/>
          </p:cNvSpPr>
          <p:nvPr>
            <p:ph type="sldNum" sz="quarter" idx="5"/>
          </p:nvPr>
        </p:nvSpPr>
        <p:spPr>
          <a:ln/>
        </p:spPr>
        <p:txBody>
          <a:bodyPr/>
          <a:lstStyle/>
          <a:p>
            <a:fld id="{E7D393A4-9566-6340-B191-FBBC7DF9D63D}" type="slidenum">
              <a:rPr lang="en-US" altLang="en-US"/>
              <a:pPr/>
              <a:t>6</a:t>
            </a:fld>
            <a:endParaRPr lang="en-US" altLang="en-US"/>
          </a:p>
        </p:txBody>
      </p:sp>
      <p:sp>
        <p:nvSpPr>
          <p:cNvPr id="114690" name="Rectangle 2">
            <a:extLst>
              <a:ext uri="{FF2B5EF4-FFF2-40B4-BE49-F238E27FC236}">
                <a16:creationId xmlns:a16="http://schemas.microsoft.com/office/drawing/2014/main" id="{7DE098F2-5696-DF45-B315-E802F9D0217C}"/>
              </a:ext>
            </a:extLst>
          </p:cNvPr>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1" name="Rectangle 3">
            <a:extLst>
              <a:ext uri="{FF2B5EF4-FFF2-40B4-BE49-F238E27FC236}">
                <a16:creationId xmlns:a16="http://schemas.microsoft.com/office/drawing/2014/main" id="{DE1DE701-0DDD-814F-A00E-D6B6B5DA711B}"/>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GB" altLang="en-US"/>
              <a:t>The constellation is constantly monitored and revised data uplinked.</a:t>
            </a:r>
          </a:p>
        </p:txBody>
      </p:sp>
    </p:spTree>
    <p:extLst>
      <p:ext uri="{BB962C8B-B14F-4D97-AF65-F5344CB8AC3E}">
        <p14:creationId xmlns:p14="http://schemas.microsoft.com/office/powerpoint/2010/main" val="85253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22FEC9-41E7-3D45-86D8-37C426870DE7}"/>
              </a:ext>
            </a:extLst>
          </p:cNvPr>
          <p:cNvSpPr>
            <a:spLocks noGrp="1" noChangeArrowheads="1"/>
          </p:cNvSpPr>
          <p:nvPr>
            <p:ph type="sldNum" sz="quarter" idx="5"/>
          </p:nvPr>
        </p:nvSpPr>
        <p:spPr>
          <a:ln/>
        </p:spPr>
        <p:txBody>
          <a:bodyPr/>
          <a:lstStyle/>
          <a:p>
            <a:fld id="{BC3AC8FC-05E1-D845-80E1-5672F8CA7F9A}" type="slidenum">
              <a:rPr lang="en-US" altLang="en-US"/>
              <a:pPr/>
              <a:t>11</a:t>
            </a:fld>
            <a:endParaRPr lang="en-US" altLang="en-US"/>
          </a:p>
        </p:txBody>
      </p:sp>
      <p:sp>
        <p:nvSpPr>
          <p:cNvPr id="73730" name="Rectangle 2">
            <a:extLst>
              <a:ext uri="{FF2B5EF4-FFF2-40B4-BE49-F238E27FC236}">
                <a16:creationId xmlns:a16="http://schemas.microsoft.com/office/drawing/2014/main" id="{2AD229B2-D0EE-D64A-8B32-67F6D5CDD904}"/>
              </a:ext>
            </a:extLst>
          </p:cNvPr>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3">
            <a:extLst>
              <a:ext uri="{FF2B5EF4-FFF2-40B4-BE49-F238E27FC236}">
                <a16:creationId xmlns:a16="http://schemas.microsoft.com/office/drawing/2014/main" id="{87D335FD-40DD-B745-A172-EFB9E48A313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GB" altLang="en-US"/>
          </a:p>
        </p:txBody>
      </p:sp>
    </p:spTree>
    <p:extLst>
      <p:ext uri="{BB962C8B-B14F-4D97-AF65-F5344CB8AC3E}">
        <p14:creationId xmlns:p14="http://schemas.microsoft.com/office/powerpoint/2010/main" val="77022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5BA318-14B5-044E-8286-D65DB38A387C}"/>
              </a:ext>
            </a:extLst>
          </p:cNvPr>
          <p:cNvSpPr>
            <a:spLocks noGrp="1" noChangeArrowheads="1"/>
          </p:cNvSpPr>
          <p:nvPr>
            <p:ph type="sldNum" sz="quarter" idx="5"/>
          </p:nvPr>
        </p:nvSpPr>
        <p:spPr>
          <a:ln/>
        </p:spPr>
        <p:txBody>
          <a:bodyPr/>
          <a:lstStyle/>
          <a:p>
            <a:fld id="{FDBC1FA5-7EB3-6B4F-AA0A-27B6C893CEC6}" type="slidenum">
              <a:rPr lang="en-US" altLang="en-US"/>
              <a:pPr/>
              <a:t>22</a:t>
            </a:fld>
            <a:endParaRPr lang="en-US" altLang="en-US"/>
          </a:p>
        </p:txBody>
      </p:sp>
      <p:sp>
        <p:nvSpPr>
          <p:cNvPr id="121858" name="Rectangle 2">
            <a:extLst>
              <a:ext uri="{FF2B5EF4-FFF2-40B4-BE49-F238E27FC236}">
                <a16:creationId xmlns:a16="http://schemas.microsoft.com/office/drawing/2014/main" id="{5173D7D2-03AF-6E45-B237-2EA1E13DBA1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a:extLst>
              <a:ext uri="{FF2B5EF4-FFF2-40B4-BE49-F238E27FC236}">
                <a16:creationId xmlns:a16="http://schemas.microsoft.com/office/drawing/2014/main" id="{345E40BB-2740-EF4B-81B9-9AFC9E53BD3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0" hangingPunct="0">
              <a:spcBef>
                <a:spcPct val="0"/>
              </a:spcBef>
            </a:pPr>
            <a:r>
              <a:rPr lang="en-US" altLang="en-US"/>
              <a:t>Ionosphere is a layer of the atmosphere filled with charged particles that delay the signal from the satellite to the receiver.</a:t>
            </a:r>
          </a:p>
          <a:p>
            <a:endParaRPr lang="en-US" altLang="en-US"/>
          </a:p>
        </p:txBody>
      </p:sp>
    </p:spTree>
    <p:extLst>
      <p:ext uri="{BB962C8B-B14F-4D97-AF65-F5344CB8AC3E}">
        <p14:creationId xmlns:p14="http://schemas.microsoft.com/office/powerpoint/2010/main" val="250623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0FB779-7787-C646-9DC9-C8D957AE8792}"/>
              </a:ext>
            </a:extLst>
          </p:cNvPr>
          <p:cNvSpPr>
            <a:spLocks noGrp="1" noChangeArrowheads="1"/>
          </p:cNvSpPr>
          <p:nvPr>
            <p:ph type="sldNum" sz="quarter" idx="5"/>
          </p:nvPr>
        </p:nvSpPr>
        <p:spPr>
          <a:ln/>
        </p:spPr>
        <p:txBody>
          <a:bodyPr/>
          <a:lstStyle/>
          <a:p>
            <a:fld id="{AE225825-B46C-DC43-ADF4-454969661CBF}" type="slidenum">
              <a:rPr lang="en-US" altLang="en-US"/>
              <a:pPr/>
              <a:t>23</a:t>
            </a:fld>
            <a:endParaRPr lang="en-US" altLang="en-US"/>
          </a:p>
        </p:txBody>
      </p:sp>
      <p:sp>
        <p:nvSpPr>
          <p:cNvPr id="119810" name="Rectangle 2">
            <a:extLst>
              <a:ext uri="{FF2B5EF4-FFF2-40B4-BE49-F238E27FC236}">
                <a16:creationId xmlns:a16="http://schemas.microsoft.com/office/drawing/2014/main" id="{70D521F2-79C7-9640-BCE4-F28A7B15E8C6}"/>
              </a:ext>
            </a:extLst>
          </p:cNvPr>
          <p:cNvSpPr>
            <a:spLocks noGrp="1" noRot="1" noChangeAspect="1" noChangeArrowheads="1"/>
          </p:cNvSpPr>
          <p:nvPr>
            <p:ph type="sldImg"/>
          </p:nvPr>
        </p:nvSpPr>
        <p:spPr bwMode="auto">
          <a:xfrm>
            <a:off x="1198563" y="728663"/>
            <a:ext cx="4457700" cy="33432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1" name="Rectangle 3">
            <a:extLst>
              <a:ext uri="{FF2B5EF4-FFF2-40B4-BE49-F238E27FC236}">
                <a16:creationId xmlns:a16="http://schemas.microsoft.com/office/drawing/2014/main" id="{54CF57ED-7AFC-3940-9F54-03DA9377CCC0}"/>
              </a:ext>
            </a:extLst>
          </p:cNvPr>
          <p:cNvSpPr>
            <a:spLocks noGrp="1" noChangeArrowheads="1"/>
          </p:cNvSpPr>
          <p:nvPr>
            <p:ph type="body" idx="1"/>
          </p:nvPr>
        </p:nvSpPr>
        <p:spPr bwMode="auto">
          <a:xfrm>
            <a:off x="912813" y="4343400"/>
            <a:ext cx="5030787"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75" tIns="45688" rIns="91375" bIns="45688"/>
          <a:lstStyle/>
          <a:p>
            <a:pPr defTabSz="908050" eaLnBrk="0" hangingPunct="0">
              <a:spcBef>
                <a:spcPct val="0"/>
              </a:spcBef>
            </a:pPr>
            <a:r>
              <a:rPr lang="en-US" altLang="en-US" sz="2400"/>
              <a:t>Mountains, trees, towers, and buildings are just a few examples of possible obstructions. Remeber, the GPS signal is an RF signal that can easily be blocked.  </a:t>
            </a:r>
            <a:r>
              <a:rPr lang="en-US" altLang="en-US" sz="2400">
                <a:solidFill>
                  <a:schemeClr val="hlink"/>
                </a:solidFill>
              </a:rPr>
              <a:t>&lt;B&gt;</a:t>
            </a:r>
            <a:r>
              <a:rPr lang="en-US" altLang="en-US" sz="2400"/>
              <a:t> </a:t>
            </a:r>
          </a:p>
          <a:p>
            <a:pPr defTabSz="908050" eaLnBrk="0" hangingPunct="0">
              <a:spcBef>
                <a:spcPct val="0"/>
              </a:spcBef>
            </a:pPr>
            <a:r>
              <a:rPr lang="en-US" altLang="en-US" sz="2400"/>
              <a:t>If obstructions are present, it’s important that you note the azimuth and elevation above the horizon of these structures</a:t>
            </a:r>
            <a:r>
              <a:rPr lang="en-US" altLang="en-US" sz="2400">
                <a:solidFill>
                  <a:schemeClr val="hlink"/>
                </a:solidFill>
              </a:rPr>
              <a:t>&lt;B&gt;</a:t>
            </a:r>
            <a:endParaRPr lang="en-US" altLang="en-US" sz="2400"/>
          </a:p>
          <a:p>
            <a:pPr defTabSz="908050" eaLnBrk="0" hangingPunct="0">
              <a:spcBef>
                <a:spcPct val="0"/>
              </a:spcBef>
            </a:pPr>
            <a:r>
              <a:rPr lang="en-US" altLang="en-US" sz="2400"/>
              <a:t>You can then account for these in your planning.  Also, some structures that are obstructions in one direction can also be sources of multipath in another direction.</a:t>
            </a:r>
            <a:r>
              <a:rPr lang="en-US" altLang="en-US" sz="2400">
                <a:solidFill>
                  <a:schemeClr val="hlink"/>
                </a:solidFill>
              </a:rPr>
              <a:t>&lt;B&gt;</a:t>
            </a:r>
            <a:r>
              <a:rPr lang="en-US" altLang="en-US" sz="2400"/>
              <a:t>  Beware of other sources of multipath.</a:t>
            </a:r>
            <a:r>
              <a:rPr lang="en-US" altLang="en-US" sz="2400">
                <a:solidFill>
                  <a:schemeClr val="hlink"/>
                </a:solidFill>
              </a:rPr>
              <a:t>&lt;B&gt;</a:t>
            </a:r>
          </a:p>
        </p:txBody>
      </p:sp>
    </p:spTree>
    <p:extLst>
      <p:ext uri="{BB962C8B-B14F-4D97-AF65-F5344CB8AC3E}">
        <p14:creationId xmlns:p14="http://schemas.microsoft.com/office/powerpoint/2010/main" val="67272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52DF001-B6B6-EE43-82EE-7EC23D5B5D52}" type="datetime1">
              <a:rPr lang="en-AU" smtClean="0"/>
              <a:t>23/7/20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8646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4CC3CCF-5C54-8D44-B8DE-88FCE0695FA1}" type="datetime1">
              <a:rPr lang="en-AU" smtClean="0"/>
              <a:t>23/7/20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408571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482979-4F59-F24B-A7FA-CB7AA883249E}" type="datetime1">
              <a:rPr lang="en-AU" smtClean="0"/>
              <a:t>23/7/20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346309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C97B-0E17-8843-BDB4-B200A7522D27}"/>
              </a:ext>
            </a:extLst>
          </p:cNvPr>
          <p:cNvSpPr>
            <a:spLocks noGrp="1"/>
          </p:cNvSpPr>
          <p:nvPr>
            <p:ph type="title"/>
          </p:nvPr>
        </p:nvSpPr>
        <p:spPr>
          <a:xfrm>
            <a:off x="685800" y="762000"/>
            <a:ext cx="7772400" cy="556661"/>
          </a:xfrm>
        </p:spPr>
        <p:txBody>
          <a:bodyPr/>
          <a:lstStyle/>
          <a:p>
            <a:r>
              <a:rPr lang="en-GB"/>
              <a:t>Click to edit Master title style</a:t>
            </a:r>
            <a:endParaRPr lang="en-AU"/>
          </a:p>
        </p:txBody>
      </p:sp>
      <p:sp>
        <p:nvSpPr>
          <p:cNvPr id="3" name="Online Image Placeholder 2">
            <a:extLst>
              <a:ext uri="{FF2B5EF4-FFF2-40B4-BE49-F238E27FC236}">
                <a16:creationId xmlns:a16="http://schemas.microsoft.com/office/drawing/2014/main" id="{65AB30A1-E93B-3C43-B048-1C52D66129D6}"/>
              </a:ext>
            </a:extLst>
          </p:cNvPr>
          <p:cNvSpPr>
            <a:spLocks noGrp="1"/>
          </p:cNvSpPr>
          <p:nvPr>
            <p:ph type="clipArt" sz="half" idx="1"/>
          </p:nvPr>
        </p:nvSpPr>
        <p:spPr>
          <a:xfrm>
            <a:off x="685800" y="1981200"/>
            <a:ext cx="3810000" cy="4114800"/>
          </a:xfrm>
        </p:spPr>
        <p:txBody>
          <a:bodyPr/>
          <a:lstStyle/>
          <a:p>
            <a:endParaRPr lang="en-AU"/>
          </a:p>
        </p:txBody>
      </p:sp>
      <p:sp>
        <p:nvSpPr>
          <p:cNvPr id="4" name="Text Placeholder 3">
            <a:extLst>
              <a:ext uri="{FF2B5EF4-FFF2-40B4-BE49-F238E27FC236}">
                <a16:creationId xmlns:a16="http://schemas.microsoft.com/office/drawing/2014/main" id="{F6D3AFE6-78F0-194A-95E4-AEF3228C744F}"/>
              </a:ext>
            </a:extLst>
          </p:cNvPr>
          <p:cNvSpPr>
            <a:spLocks noGrp="1"/>
          </p:cNvSpPr>
          <p:nvPr>
            <p:ph type="body" sz="half" idx="2"/>
          </p:nvPr>
        </p:nvSpPr>
        <p:spPr>
          <a:xfrm>
            <a:off x="46482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Slide Number Placeholder 6">
            <a:extLst>
              <a:ext uri="{FF2B5EF4-FFF2-40B4-BE49-F238E27FC236}">
                <a16:creationId xmlns:a16="http://schemas.microsoft.com/office/drawing/2014/main" id="{F45942BB-9BE5-1947-B3B4-A30647F10121}"/>
              </a:ext>
            </a:extLst>
          </p:cNvPr>
          <p:cNvSpPr>
            <a:spLocks noGrp="1"/>
          </p:cNvSpPr>
          <p:nvPr>
            <p:ph type="sldNum" sz="quarter" idx="12"/>
          </p:nvPr>
        </p:nvSpPr>
        <p:spPr>
          <a:xfrm>
            <a:off x="6553200" y="6248400"/>
            <a:ext cx="1905000" cy="457200"/>
          </a:xfrm>
        </p:spPr>
        <p:txBody>
          <a:bodyPr/>
          <a:lstStyle>
            <a:lvl1pPr>
              <a:defRPr/>
            </a:lvl1pPr>
          </a:lstStyle>
          <a:p>
            <a:fld id="{1FB73C6B-2785-354C-9EFE-DEBA87BC36C8}" type="slidenum">
              <a:rPr lang="en-US" altLang="en-US"/>
              <a:pPr/>
              <a:t>‹#›</a:t>
            </a:fld>
            <a:endParaRPr lang="en-US" altLang="en-US"/>
          </a:p>
        </p:txBody>
      </p:sp>
    </p:spTree>
    <p:extLst>
      <p:ext uri="{BB962C8B-B14F-4D97-AF65-F5344CB8AC3E}">
        <p14:creationId xmlns:p14="http://schemas.microsoft.com/office/powerpoint/2010/main" val="10768635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26AD-EF47-5B44-B75C-E8D4CF678AF2}"/>
              </a:ext>
            </a:extLst>
          </p:cNvPr>
          <p:cNvSpPr>
            <a:spLocks noGrp="1"/>
          </p:cNvSpPr>
          <p:nvPr>
            <p:ph type="title"/>
          </p:nvPr>
        </p:nvSpPr>
        <p:spPr>
          <a:xfrm>
            <a:off x="685800" y="609600"/>
            <a:ext cx="7772400" cy="1143000"/>
          </a:xfrm>
        </p:spPr>
        <p:txBody>
          <a:bodyPr/>
          <a:lstStyle/>
          <a:p>
            <a:r>
              <a:rPr lang="en-GB"/>
              <a:t>Click to edit Master title style</a:t>
            </a:r>
            <a:endParaRPr lang="en-AU"/>
          </a:p>
        </p:txBody>
      </p:sp>
      <p:sp>
        <p:nvSpPr>
          <p:cNvPr id="3" name="Chart Placeholder 2">
            <a:extLst>
              <a:ext uri="{FF2B5EF4-FFF2-40B4-BE49-F238E27FC236}">
                <a16:creationId xmlns:a16="http://schemas.microsoft.com/office/drawing/2014/main" id="{B7EF17B8-63E3-D64D-AA89-5A91C59895EE}"/>
              </a:ext>
            </a:extLst>
          </p:cNvPr>
          <p:cNvSpPr>
            <a:spLocks noGrp="1"/>
          </p:cNvSpPr>
          <p:nvPr>
            <p:ph type="chart" sz="half" idx="1"/>
          </p:nvPr>
        </p:nvSpPr>
        <p:spPr>
          <a:xfrm>
            <a:off x="685800" y="1981200"/>
            <a:ext cx="3810000" cy="4114800"/>
          </a:xfrm>
        </p:spPr>
        <p:txBody>
          <a:bodyPr/>
          <a:lstStyle/>
          <a:p>
            <a:endParaRPr lang="en-AU"/>
          </a:p>
        </p:txBody>
      </p:sp>
      <p:sp>
        <p:nvSpPr>
          <p:cNvPr id="4" name="Text Placeholder 3">
            <a:extLst>
              <a:ext uri="{FF2B5EF4-FFF2-40B4-BE49-F238E27FC236}">
                <a16:creationId xmlns:a16="http://schemas.microsoft.com/office/drawing/2014/main" id="{FA8AF193-917E-F844-8D20-1C21F6D778A3}"/>
              </a:ext>
            </a:extLst>
          </p:cNvPr>
          <p:cNvSpPr>
            <a:spLocks noGrp="1"/>
          </p:cNvSpPr>
          <p:nvPr>
            <p:ph type="body" sz="half" idx="2"/>
          </p:nvPr>
        </p:nvSpPr>
        <p:spPr>
          <a:xfrm>
            <a:off x="46482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CE7C802F-0CD7-CD44-A709-1973089244F8}"/>
              </a:ext>
            </a:extLst>
          </p:cNvPr>
          <p:cNvSpPr>
            <a:spLocks noGrp="1"/>
          </p:cNvSpPr>
          <p:nvPr>
            <p:ph type="dt" sz="half" idx="10"/>
          </p:nvPr>
        </p:nvSpPr>
        <p:spPr>
          <a:xfrm>
            <a:off x="685800" y="6400800"/>
            <a:ext cx="2133600" cy="304800"/>
          </a:xfrm>
        </p:spPr>
        <p:txBody>
          <a:bodyPr/>
          <a:lstStyle>
            <a:lvl1pPr>
              <a:defRPr/>
            </a:lvl1pPr>
          </a:lstStyle>
          <a:p>
            <a:fld id="{19188A33-EA77-6641-97FE-13C3378B6B71}" type="datetime1">
              <a:rPr lang="en-AU" altLang="en-US" smtClean="0"/>
              <a:t>23/7/20</a:t>
            </a:fld>
            <a:endParaRPr lang="en-US" altLang="en-US"/>
          </a:p>
        </p:txBody>
      </p:sp>
      <p:sp>
        <p:nvSpPr>
          <p:cNvPr id="6" name="Footer Placeholder 5">
            <a:extLst>
              <a:ext uri="{FF2B5EF4-FFF2-40B4-BE49-F238E27FC236}">
                <a16:creationId xmlns:a16="http://schemas.microsoft.com/office/drawing/2014/main" id="{CF686230-E158-5F42-B05A-8CB025DEC248}"/>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972399-D49D-C846-8C07-508747CB0F9A}"/>
              </a:ext>
            </a:extLst>
          </p:cNvPr>
          <p:cNvSpPr>
            <a:spLocks noGrp="1"/>
          </p:cNvSpPr>
          <p:nvPr>
            <p:ph type="sldNum" sz="quarter" idx="12"/>
          </p:nvPr>
        </p:nvSpPr>
        <p:spPr>
          <a:xfrm>
            <a:off x="6553200" y="6248400"/>
            <a:ext cx="1905000" cy="457200"/>
          </a:xfrm>
        </p:spPr>
        <p:txBody>
          <a:bodyPr/>
          <a:lstStyle>
            <a:lvl1pPr>
              <a:defRPr/>
            </a:lvl1pPr>
          </a:lstStyle>
          <a:p>
            <a:fld id="{5E58F58F-E35F-774A-8431-E92595179A12}" type="slidenum">
              <a:rPr lang="en-US" altLang="en-US"/>
              <a:pPr/>
              <a:t>‹#›</a:t>
            </a:fld>
            <a:endParaRPr lang="en-US" altLang="en-US"/>
          </a:p>
        </p:txBody>
      </p:sp>
    </p:spTree>
    <p:extLst>
      <p:ext uri="{BB962C8B-B14F-4D97-AF65-F5344CB8AC3E}">
        <p14:creationId xmlns:p14="http://schemas.microsoft.com/office/powerpoint/2010/main" val="8343093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465178E-1521-8440-B451-33B73CF318C4}" type="datetime1">
              <a:rPr lang="en-AU" smtClean="0"/>
              <a:t>23/7/20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202105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CFED3D-EA5D-8C48-A14D-3667E96463A6}" type="datetime1">
              <a:rPr lang="en-AU" smtClean="0"/>
              <a:t>23/7/20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318136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BE66F36-6598-D540-9F48-B2D4AFF52867}" type="datetime1">
              <a:rPr lang="en-AU" smtClean="0"/>
              <a:t>23/7/20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241142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34AEF2F-A6BA-AC44-ACD2-219F3B12EA34}" type="datetime1">
              <a:rPr lang="en-AU" smtClean="0"/>
              <a:t>23/7/20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187295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807FD25-4104-6F4E-9583-20D7CC9B142C}" type="datetime1">
              <a:rPr lang="en-AU" smtClean="0"/>
              <a:t>23/7/20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119432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A22F7-3214-EB42-B1B7-35E2ACF372CD}" type="datetime1">
              <a:rPr lang="en-AU" smtClean="0"/>
              <a:t>23/7/20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379621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D987C7-1450-A34A-9AD7-33D827562E0C}" type="datetime1">
              <a:rPr lang="en-AU" smtClean="0"/>
              <a:t>23/7/20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375498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8589B40-AA56-2F43-B07D-3F7C2A9D008A}" type="datetime1">
              <a:rPr lang="en-AU" smtClean="0"/>
              <a:t>23/7/20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A762-FD51-DD42-A4ED-BDDCFD631F54}" type="slidenum">
              <a:rPr lang="en-US" smtClean="0"/>
              <a:t>‹#›</a:t>
            </a:fld>
            <a:endParaRPr lang="en-US"/>
          </a:p>
        </p:txBody>
      </p:sp>
    </p:spTree>
    <p:extLst>
      <p:ext uri="{BB962C8B-B14F-4D97-AF65-F5344CB8AC3E}">
        <p14:creationId xmlns:p14="http://schemas.microsoft.com/office/powerpoint/2010/main" val="51900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15354"/>
            <a:ext cx="8229600" cy="60228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6013D-1D16-EA4B-8FFD-7FB27A5E8F88}" type="datetime1">
              <a:rPr lang="en-AU" smtClean="0"/>
              <a:t>23/7/20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BA762-FD51-DD42-A4ED-BDDCFD631F54}" type="slidenum">
              <a:rPr lang="en-US" smtClean="0"/>
              <a:t>‹#›</a:t>
            </a:fld>
            <a:endParaRPr lang="en-US"/>
          </a:p>
        </p:txBody>
      </p:sp>
      <p:pic>
        <p:nvPicPr>
          <p:cNvPr id="7" name="Picture 6"/>
          <p:cNvPicPr/>
          <p:nvPr userDrawn="1"/>
        </p:nvPicPr>
        <p:blipFill>
          <a:blip r:embed="rId15">
            <a:extLst>
              <a:ext uri="{28A0092B-C50C-407E-A947-70E740481C1C}">
                <a14:useLocalDpi xmlns:a14="http://schemas.microsoft.com/office/drawing/2010/main" val="0"/>
              </a:ext>
            </a:extLst>
          </a:blip>
          <a:stretch>
            <a:fillRect/>
          </a:stretch>
        </p:blipFill>
        <p:spPr>
          <a:xfrm>
            <a:off x="457200" y="186704"/>
            <a:ext cx="8229600" cy="628650"/>
          </a:xfrm>
          <a:prstGeom prst="rect">
            <a:avLst/>
          </a:prstGeom>
        </p:spPr>
      </p:pic>
    </p:spTree>
    <p:extLst>
      <p:ext uri="{BB962C8B-B14F-4D97-AF65-F5344CB8AC3E}">
        <p14:creationId xmlns:p14="http://schemas.microsoft.com/office/powerpoint/2010/main" val="253138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lstStyle/>
          <a:p>
            <a:r>
              <a:rPr lang="en-US" altLang="en-US" dirty="0"/>
              <a:t>Global Positioning System Basics.</a:t>
            </a:r>
            <a:endParaRPr lang="en-US" dirty="0"/>
          </a:p>
        </p:txBody>
      </p:sp>
      <p:sp>
        <p:nvSpPr>
          <p:cNvPr id="3" name="Subtitle 2"/>
          <p:cNvSpPr>
            <a:spLocks noGrp="1"/>
          </p:cNvSpPr>
          <p:nvPr>
            <p:ph type="subTitle" idx="1"/>
          </p:nvPr>
        </p:nvSpPr>
        <p:spPr>
          <a:xfrm>
            <a:off x="1371600" y="3224719"/>
            <a:ext cx="6400800" cy="1752600"/>
          </a:xfrm>
        </p:spPr>
        <p:txBody>
          <a:bodyPr>
            <a:normAutofit fontScale="92500" lnSpcReduction="20000"/>
          </a:bodyPr>
          <a:lstStyle/>
          <a:p>
            <a:r>
              <a:rPr lang="en-US" dirty="0"/>
              <a:t>GPS</a:t>
            </a:r>
          </a:p>
          <a:p>
            <a:r>
              <a:rPr lang="en-US" dirty="0"/>
              <a:t>GNSS</a:t>
            </a:r>
          </a:p>
          <a:p>
            <a:r>
              <a:rPr lang="en-US" dirty="0"/>
              <a:t>RTK</a:t>
            </a:r>
          </a:p>
          <a:p>
            <a:r>
              <a:rPr lang="en-US" dirty="0"/>
              <a:t>PNT</a:t>
            </a:r>
          </a:p>
          <a:p>
            <a:r>
              <a:rPr lang="en-US" dirty="0"/>
              <a:t>Position Navigation Time</a:t>
            </a:r>
          </a:p>
        </p:txBody>
      </p:sp>
      <p:sp>
        <p:nvSpPr>
          <p:cNvPr id="4" name="Slide Number Placeholder 3">
            <a:extLst>
              <a:ext uri="{FF2B5EF4-FFF2-40B4-BE49-F238E27FC236}">
                <a16:creationId xmlns:a16="http://schemas.microsoft.com/office/drawing/2014/main" id="{5AD47BBE-89EA-E64D-BB5C-AE8DCFFD684A}"/>
              </a:ext>
            </a:extLst>
          </p:cNvPr>
          <p:cNvSpPr>
            <a:spLocks noGrp="1"/>
          </p:cNvSpPr>
          <p:nvPr>
            <p:ph type="sldNum" sz="quarter" idx="12"/>
          </p:nvPr>
        </p:nvSpPr>
        <p:spPr/>
        <p:txBody>
          <a:bodyPr/>
          <a:lstStyle/>
          <a:p>
            <a:fld id="{523BA762-FD51-DD42-A4ED-BDDCFD631F54}" type="slidenum">
              <a:rPr lang="en-US" smtClean="0"/>
              <a:t>1</a:t>
            </a:fld>
            <a:endParaRPr lang="en-US"/>
          </a:p>
        </p:txBody>
      </p:sp>
    </p:spTree>
    <p:extLst>
      <p:ext uri="{BB962C8B-B14F-4D97-AF65-F5344CB8AC3E}">
        <p14:creationId xmlns:p14="http://schemas.microsoft.com/office/powerpoint/2010/main" val="57086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47982EC8-AE1F-EB4E-B057-56F09A14C7A7}"/>
              </a:ext>
            </a:extLst>
          </p:cNvPr>
          <p:cNvSpPr>
            <a:spLocks noGrp="1" noChangeArrowheads="1"/>
          </p:cNvSpPr>
          <p:nvPr>
            <p:ph type="title"/>
          </p:nvPr>
        </p:nvSpPr>
        <p:spPr>
          <a:xfrm>
            <a:off x="685800" y="762000"/>
            <a:ext cx="7772400" cy="629055"/>
          </a:xfrm>
        </p:spPr>
        <p:txBody>
          <a:bodyPr/>
          <a:lstStyle/>
          <a:p>
            <a:r>
              <a:rPr lang="en-GB" altLang="en-US" dirty="0"/>
              <a:t>Receiver generated code</a:t>
            </a:r>
          </a:p>
        </p:txBody>
      </p:sp>
      <p:sp>
        <p:nvSpPr>
          <p:cNvPr id="55301" name="Rectangle 5">
            <a:extLst>
              <a:ext uri="{FF2B5EF4-FFF2-40B4-BE49-F238E27FC236}">
                <a16:creationId xmlns:a16="http://schemas.microsoft.com/office/drawing/2014/main" id="{69E63B20-5993-694D-A285-FEBD1B081549}"/>
              </a:ext>
            </a:extLst>
          </p:cNvPr>
          <p:cNvSpPr>
            <a:spLocks noGrp="1" noChangeArrowheads="1"/>
          </p:cNvSpPr>
          <p:nvPr>
            <p:ph type="body" sz="half" idx="2"/>
          </p:nvPr>
        </p:nvSpPr>
        <p:spPr>
          <a:xfrm>
            <a:off x="5204298" y="1981200"/>
            <a:ext cx="3253902" cy="4114800"/>
          </a:xfrm>
        </p:spPr>
        <p:txBody>
          <a:bodyPr>
            <a:normAutofit/>
          </a:bodyPr>
          <a:lstStyle/>
          <a:p>
            <a:r>
              <a:rPr lang="en-US" altLang="en-US" sz="2000" dirty="0"/>
              <a:t>As the code structure is known it can be generated inside the GPS receiver.</a:t>
            </a:r>
          </a:p>
          <a:p>
            <a:r>
              <a:rPr lang="en-US" altLang="en-US" sz="2000" dirty="0"/>
              <a:t>The receiver then compares its generated code with the received signal from the satellite.</a:t>
            </a:r>
          </a:p>
        </p:txBody>
      </p:sp>
      <p:pic>
        <p:nvPicPr>
          <p:cNvPr id="55308" name="Picture 12">
            <a:extLst>
              <a:ext uri="{FF2B5EF4-FFF2-40B4-BE49-F238E27FC236}">
                <a16:creationId xmlns:a16="http://schemas.microsoft.com/office/drawing/2014/main" id="{F395806D-04FD-674C-9039-39BFA45F6591}"/>
              </a:ext>
            </a:extLst>
          </p:cNvPr>
          <p:cNvPicPr>
            <a:picLocks noGrp="1" noChangeAspect="1" noChangeArrowheads="1"/>
          </p:cNvPicPr>
          <p:nvPr>
            <p:ph type="chart" sz="half" idx="1"/>
          </p:nvPr>
        </p:nvPicPr>
        <p:blipFill>
          <a:blip r:embed="rId2">
            <a:extLst>
              <a:ext uri="{28A0092B-C50C-407E-A947-70E740481C1C}">
                <a14:useLocalDpi xmlns:a14="http://schemas.microsoft.com/office/drawing/2010/main" val="0"/>
              </a:ext>
            </a:extLst>
          </a:blip>
          <a:srcRect/>
          <a:stretch>
            <a:fillRect/>
          </a:stretch>
        </p:blipFill>
        <p:spPr>
          <a:xfrm>
            <a:off x="479897" y="1600200"/>
            <a:ext cx="4627123"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E2EBAE98-D743-E241-8EBE-02488308A9BD}"/>
              </a:ext>
            </a:extLst>
          </p:cNvPr>
          <p:cNvSpPr>
            <a:spLocks noGrp="1"/>
          </p:cNvSpPr>
          <p:nvPr>
            <p:ph type="sldNum" sz="quarter" idx="12"/>
          </p:nvPr>
        </p:nvSpPr>
        <p:spPr/>
        <p:txBody>
          <a:bodyPr/>
          <a:lstStyle/>
          <a:p>
            <a:fld id="{5E58F58F-E35F-774A-8431-E92595179A12}" type="slidenum">
              <a:rPr lang="en-US" altLang="en-US" smtClean="0"/>
              <a:pPr/>
              <a:t>10</a:t>
            </a:fld>
            <a:endParaRPr lang="en-US" altLang="en-US"/>
          </a:p>
        </p:txBody>
      </p:sp>
    </p:spTree>
    <p:extLst>
      <p:ext uri="{BB962C8B-B14F-4D97-AF65-F5344CB8AC3E}">
        <p14:creationId xmlns:p14="http://schemas.microsoft.com/office/powerpoint/2010/main" val="40425557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DDF33AA-043D-D54B-8B06-5EA254DAA6F6}"/>
              </a:ext>
            </a:extLst>
          </p:cNvPr>
          <p:cNvSpPr>
            <a:spLocks noGrp="1" noChangeArrowheads="1"/>
          </p:cNvSpPr>
          <p:nvPr>
            <p:ph type="title"/>
          </p:nvPr>
        </p:nvSpPr>
        <p:spPr>
          <a:xfrm>
            <a:off x="685800" y="575468"/>
            <a:ext cx="7772400" cy="609600"/>
          </a:xfrm>
          <a:noFill/>
          <a:ln/>
        </p:spPr>
        <p:txBody>
          <a:bodyPr lIns="92075" tIns="46038" rIns="92075" bIns="46038" anchor="b"/>
          <a:lstStyle/>
          <a:p>
            <a:pPr eaLnBrk="0" hangingPunct="0"/>
            <a:r>
              <a:rPr lang="en-US" altLang="en-US" dirty="0"/>
              <a:t>Pseudorange Determination</a:t>
            </a:r>
          </a:p>
        </p:txBody>
      </p:sp>
      <p:sp>
        <p:nvSpPr>
          <p:cNvPr id="72707" name="Rectangle 3">
            <a:extLst>
              <a:ext uri="{FF2B5EF4-FFF2-40B4-BE49-F238E27FC236}">
                <a16:creationId xmlns:a16="http://schemas.microsoft.com/office/drawing/2014/main" id="{59CDB2C2-0C56-2A42-BB3F-DE20C2E48F32}"/>
              </a:ext>
            </a:extLst>
          </p:cNvPr>
          <p:cNvSpPr>
            <a:spLocks noChangeArrowheads="1"/>
          </p:cNvSpPr>
          <p:nvPr/>
        </p:nvSpPr>
        <p:spPr bwMode="auto">
          <a:xfrm>
            <a:off x="3048000" y="1341159"/>
            <a:ext cx="294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3200" dirty="0">
                <a:solidFill>
                  <a:schemeClr val="hlink"/>
                </a:solidFill>
              </a:rPr>
              <a:t>Receiver code</a:t>
            </a:r>
          </a:p>
        </p:txBody>
      </p:sp>
      <p:pic>
        <p:nvPicPr>
          <p:cNvPr id="72708" name="Picture 4">
            <a:extLst>
              <a:ext uri="{FF2B5EF4-FFF2-40B4-BE49-F238E27FC236}">
                <a16:creationId xmlns:a16="http://schemas.microsoft.com/office/drawing/2014/main" id="{A0AEC3EB-60D4-F947-9D6A-244620C1C94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23" y="2221673"/>
            <a:ext cx="70675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Rectangle 5">
            <a:extLst>
              <a:ext uri="{FF2B5EF4-FFF2-40B4-BE49-F238E27FC236}">
                <a16:creationId xmlns:a16="http://schemas.microsoft.com/office/drawing/2014/main" id="{82510FAE-8D97-444A-BB90-050039E3B184}"/>
              </a:ext>
            </a:extLst>
          </p:cNvPr>
          <p:cNvSpPr>
            <a:spLocks noChangeArrowheads="1"/>
          </p:cNvSpPr>
          <p:nvPr/>
        </p:nvSpPr>
        <p:spPr bwMode="auto">
          <a:xfrm>
            <a:off x="3048000" y="5105400"/>
            <a:ext cx="3082925" cy="105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3200">
                <a:solidFill>
                  <a:schemeClr val="tx2"/>
                </a:solidFill>
              </a:rPr>
              <a:t>Satellite Code</a:t>
            </a:r>
          </a:p>
          <a:p>
            <a:pPr algn="ctr"/>
            <a:endParaRPr lang="en-US" altLang="en-US" sz="4400">
              <a:solidFill>
                <a:schemeClr val="tx2"/>
              </a:solidFill>
            </a:endParaRPr>
          </a:p>
          <a:p>
            <a:pPr algn="ctr"/>
            <a:endParaRPr lang="en-US" altLang="en-US" sz="4400">
              <a:solidFill>
                <a:schemeClr val="tx2"/>
              </a:solidFill>
            </a:endParaRPr>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a:spcBef>
                <a:spcPct val="20000"/>
              </a:spcBef>
              <a:buFontTx/>
              <a:buChar char="•"/>
            </a:pPr>
            <a:endParaRPr lang="en-US" altLang="en-US" sz="3200"/>
          </a:p>
          <a:p>
            <a:pPr eaLnBrk="0" hangingPunct="0"/>
            <a:endParaRPr lang="en-US" altLang="en-US" sz="3200">
              <a:solidFill>
                <a:schemeClr val="tx2"/>
              </a:solidFill>
            </a:endParaRPr>
          </a:p>
        </p:txBody>
      </p:sp>
      <p:pic>
        <p:nvPicPr>
          <p:cNvPr id="72710" name="Picture 6">
            <a:extLst>
              <a:ext uri="{FF2B5EF4-FFF2-40B4-BE49-F238E27FC236}">
                <a16:creationId xmlns:a16="http://schemas.microsoft.com/office/drawing/2014/main" id="{727F1F6D-8DA8-BF4A-B4AD-63089663344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13561"/>
            <a:ext cx="70675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1" name="Picture 7">
            <a:extLst>
              <a:ext uri="{FF2B5EF4-FFF2-40B4-BE49-F238E27FC236}">
                <a16:creationId xmlns:a16="http://schemas.microsoft.com/office/drawing/2014/main" id="{FF5B03AB-7481-1946-931B-7A0A90224FC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314" y="3736276"/>
            <a:ext cx="70675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712" name="Group 8">
            <a:extLst>
              <a:ext uri="{FF2B5EF4-FFF2-40B4-BE49-F238E27FC236}">
                <a16:creationId xmlns:a16="http://schemas.microsoft.com/office/drawing/2014/main" id="{ED36467E-63DE-8B49-9CC7-C1402DAA1B06}"/>
              </a:ext>
            </a:extLst>
          </p:cNvPr>
          <p:cNvGrpSpPr>
            <a:grpSpLocks/>
          </p:cNvGrpSpPr>
          <p:nvPr/>
        </p:nvGrpSpPr>
        <p:grpSpPr bwMode="auto">
          <a:xfrm>
            <a:off x="628650" y="5091511"/>
            <a:ext cx="1524000" cy="1004888"/>
            <a:chOff x="72" y="3247"/>
            <a:chExt cx="1092" cy="633"/>
          </a:xfrm>
        </p:grpSpPr>
        <p:grpSp>
          <p:nvGrpSpPr>
            <p:cNvPr id="72713" name="Group 9">
              <a:extLst>
                <a:ext uri="{FF2B5EF4-FFF2-40B4-BE49-F238E27FC236}">
                  <a16:creationId xmlns:a16="http://schemas.microsoft.com/office/drawing/2014/main" id="{6514F995-3DF5-AC4A-BC05-0D825A09CA41}"/>
                </a:ext>
              </a:extLst>
            </p:cNvPr>
            <p:cNvGrpSpPr>
              <a:grpSpLocks/>
            </p:cNvGrpSpPr>
            <p:nvPr/>
          </p:nvGrpSpPr>
          <p:grpSpPr bwMode="auto">
            <a:xfrm>
              <a:off x="120" y="3247"/>
              <a:ext cx="840" cy="335"/>
              <a:chOff x="120" y="3247"/>
              <a:chExt cx="840" cy="335"/>
            </a:xfrm>
          </p:grpSpPr>
          <p:sp>
            <p:nvSpPr>
              <p:cNvPr id="72714" name="Line 10">
                <a:extLst>
                  <a:ext uri="{FF2B5EF4-FFF2-40B4-BE49-F238E27FC236}">
                    <a16:creationId xmlns:a16="http://schemas.microsoft.com/office/drawing/2014/main" id="{6F49D51E-B886-E84D-992F-595D97D7D559}"/>
                  </a:ext>
                </a:extLst>
              </p:cNvPr>
              <p:cNvSpPr>
                <a:spLocks noChangeShapeType="1"/>
              </p:cNvSpPr>
              <p:nvPr/>
            </p:nvSpPr>
            <p:spPr bwMode="auto">
              <a:xfrm>
                <a:off x="120" y="3247"/>
                <a:ext cx="0" cy="33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2715" name="Line 11">
                <a:extLst>
                  <a:ext uri="{FF2B5EF4-FFF2-40B4-BE49-F238E27FC236}">
                    <a16:creationId xmlns:a16="http://schemas.microsoft.com/office/drawing/2014/main" id="{22911BC8-3E77-E94C-A89B-11031FBB1217}"/>
                  </a:ext>
                </a:extLst>
              </p:cNvPr>
              <p:cNvSpPr>
                <a:spLocks noChangeShapeType="1"/>
              </p:cNvSpPr>
              <p:nvPr/>
            </p:nvSpPr>
            <p:spPr bwMode="auto">
              <a:xfrm>
                <a:off x="960" y="3247"/>
                <a:ext cx="0" cy="33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72716" name="Rectangle 12">
              <a:extLst>
                <a:ext uri="{FF2B5EF4-FFF2-40B4-BE49-F238E27FC236}">
                  <a16:creationId xmlns:a16="http://schemas.microsoft.com/office/drawing/2014/main" id="{DE864383-7F59-8945-96C3-1380D7818DD0}"/>
                </a:ext>
              </a:extLst>
            </p:cNvPr>
            <p:cNvSpPr>
              <a:spLocks noChangeArrowheads="1"/>
            </p:cNvSpPr>
            <p:nvPr/>
          </p:nvSpPr>
          <p:spPr bwMode="auto">
            <a:xfrm>
              <a:off x="72" y="3630"/>
              <a:ext cx="10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2000"/>
                <a:t>Pseudorange</a:t>
              </a:r>
            </a:p>
          </p:txBody>
        </p:sp>
      </p:grpSp>
      <p:sp>
        <p:nvSpPr>
          <p:cNvPr id="2" name="Slide Number Placeholder 1">
            <a:extLst>
              <a:ext uri="{FF2B5EF4-FFF2-40B4-BE49-F238E27FC236}">
                <a16:creationId xmlns:a16="http://schemas.microsoft.com/office/drawing/2014/main" id="{2533372F-B05B-9E4C-9C01-554EC2DDE072}"/>
              </a:ext>
            </a:extLst>
          </p:cNvPr>
          <p:cNvSpPr>
            <a:spLocks noGrp="1"/>
          </p:cNvSpPr>
          <p:nvPr>
            <p:ph type="sldNum" sz="quarter" idx="12"/>
          </p:nvPr>
        </p:nvSpPr>
        <p:spPr/>
        <p:txBody>
          <a:bodyPr/>
          <a:lstStyle/>
          <a:p>
            <a:fld id="{523BA762-FD51-DD42-A4ED-BDDCFD631F54}" type="slidenum">
              <a:rPr lang="en-US" smtClean="0"/>
              <a:t>11</a:t>
            </a:fld>
            <a:endParaRPr lang="en-US"/>
          </a:p>
        </p:txBody>
      </p:sp>
    </p:spTree>
    <p:extLst>
      <p:ext uri="{BB962C8B-B14F-4D97-AF65-F5344CB8AC3E}">
        <p14:creationId xmlns:p14="http://schemas.microsoft.com/office/powerpoint/2010/main" val="176429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72708"/>
                                        </p:tgtEl>
                                        <p:attrNameLst>
                                          <p:attrName>style.visibility</p:attrName>
                                        </p:attrNameLst>
                                      </p:cBhvr>
                                      <p:to>
                                        <p:strVal val="visible"/>
                                      </p:to>
                                    </p:set>
                                    <p:animEffect transition="in" filter="wipe(left)">
                                      <p:cBhvr>
                                        <p:cTn id="10" dur="500"/>
                                        <p:tgtEl>
                                          <p:spTgt spid="72708"/>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72709"/>
                                        </p:tgtEl>
                                        <p:attrNameLst>
                                          <p:attrName>style.visibility</p:attrName>
                                        </p:attrNameLst>
                                      </p:cBhvr>
                                      <p:to>
                                        <p:strVal val="visible"/>
                                      </p:to>
                                    </p:se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wipe(left)">
                                      <p:cBhvr>
                                        <p:cTn id="17" dur="500"/>
                                        <p:tgtEl>
                                          <p:spTgt spid="72710"/>
                                        </p:tgtEl>
                                      </p:cBhvr>
                                    </p:animEffect>
                                  </p:childTnLst>
                                  <p:subTnLst>
                                    <p:set>
                                      <p:cBhvr override="childStyle">
                                        <p:cTn dur="1" fill="hold" display="0" masterRel="nextClick" afterEffect="1"/>
                                        <p:tgtEl>
                                          <p:spTgt spid="727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5" fill="hold" nodeType="clickEffect">
                                  <p:stCondLst>
                                    <p:cond delay="0"/>
                                  </p:stCondLst>
                                  <p:childTnLst>
                                    <p:set>
                                      <p:cBhvr>
                                        <p:cTn id="21" dur="1" fill="hold">
                                          <p:stCondLst>
                                            <p:cond delay="0"/>
                                          </p:stCondLst>
                                        </p:cTn>
                                        <p:tgtEl>
                                          <p:spTgt spid="72711"/>
                                        </p:tgtEl>
                                        <p:attrNameLst>
                                          <p:attrName>style.visibility</p:attrName>
                                        </p:attrNameLst>
                                      </p:cBhvr>
                                      <p:to>
                                        <p:strVal val="visible"/>
                                      </p:to>
                                    </p:set>
                                    <p:animEffect transition="in" filter="randombar(vertical)">
                                      <p:cBhvr>
                                        <p:cTn id="22" dur="500"/>
                                        <p:tgtEl>
                                          <p:spTgt spid="727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2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2BFFF61-9FD0-2342-9435-F5035942F4FC}"/>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Distance to the satellite.</a:t>
            </a:r>
            <a:br>
              <a:rPr lang="en-US" altLang="en-US"/>
            </a:br>
            <a:endParaRPr lang="en-US" altLang="en-US"/>
          </a:p>
        </p:txBody>
      </p:sp>
      <p:sp>
        <p:nvSpPr>
          <p:cNvPr id="95235" name="Rectangle 3">
            <a:extLst>
              <a:ext uri="{FF2B5EF4-FFF2-40B4-BE49-F238E27FC236}">
                <a16:creationId xmlns:a16="http://schemas.microsoft.com/office/drawing/2014/main" id="{3B7164EC-3868-314E-A702-FB62F34D8883}"/>
              </a:ext>
            </a:extLst>
          </p:cNvPr>
          <p:cNvSpPr>
            <a:spLocks noGrp="1" noChangeArrowheads="1"/>
          </p:cNvSpPr>
          <p:nvPr>
            <p:ph type="body" sz="half" idx="2"/>
          </p:nvPr>
        </p:nvSpPr>
        <p:spPr>
          <a:xfrm>
            <a:off x="4724400" y="1498060"/>
            <a:ext cx="3733800" cy="4597940"/>
          </a:xfrm>
          <a:noFill/>
          <a:ln/>
          <a:extLst>
            <a:ext uri="{91240B29-F687-4F45-9708-019B960494DF}">
              <a14:hiddenLine xmlns:a14="http://schemas.microsoft.com/office/drawing/2010/main" w="12700">
                <a:solidFill>
                  <a:schemeClr val="tx1"/>
                </a:solidFill>
                <a:miter lim="800000"/>
                <a:headEnd/>
                <a:tailEnd/>
              </a14:hiddenLine>
            </a:ext>
          </a:extLst>
        </p:spPr>
        <p:txBody>
          <a:bodyPr lIns="92075" tIns="39688" rIns="92075" bIns="39688">
            <a:normAutofit lnSpcReduction="10000"/>
          </a:bodyPr>
          <a:lstStyle/>
          <a:p>
            <a:pPr defTabSz="800100">
              <a:lnSpc>
                <a:spcPct val="90000"/>
              </a:lnSpc>
            </a:pPr>
            <a:r>
              <a:rPr lang="en-US" altLang="en-US" sz="2000" dirty="0"/>
              <a:t>When the codes match, this allows us to amplify, and measure the time differential and then track the satellite signal.</a:t>
            </a:r>
          </a:p>
          <a:p>
            <a:pPr defTabSz="800100">
              <a:lnSpc>
                <a:spcPct val="90000"/>
              </a:lnSpc>
            </a:pPr>
            <a:r>
              <a:rPr lang="en-US" altLang="en-US" sz="2000" dirty="0"/>
              <a:t>From the time differential we can calculate our distance from the satellite (pseudorange) </a:t>
            </a:r>
          </a:p>
          <a:p>
            <a:pPr defTabSz="800100">
              <a:lnSpc>
                <a:spcPct val="90000"/>
              </a:lnSpc>
            </a:pPr>
            <a:r>
              <a:rPr lang="en-US" altLang="en-US" sz="2000" dirty="0"/>
              <a:t>Time x Speed of light = Distance</a:t>
            </a:r>
          </a:p>
          <a:p>
            <a:pPr defTabSz="800100">
              <a:lnSpc>
                <a:spcPct val="90000"/>
              </a:lnSpc>
            </a:pPr>
            <a:r>
              <a:rPr lang="en-GB" altLang="en-US" sz="2000" dirty="0"/>
              <a:t>The C/A code gives us the range (distance) to the satellite but it contains errors, some of these are corrected using information from the Navigation message.</a:t>
            </a:r>
            <a:endParaRPr lang="en-US" altLang="en-US" sz="2000" dirty="0"/>
          </a:p>
          <a:p>
            <a:pPr marL="0" indent="0" defTabSz="800100">
              <a:lnSpc>
                <a:spcPct val="90000"/>
              </a:lnSpc>
              <a:buFontTx/>
              <a:buNone/>
            </a:pPr>
            <a:endParaRPr lang="en-GB" altLang="en-US" sz="2000" dirty="0"/>
          </a:p>
        </p:txBody>
      </p:sp>
      <p:sp>
        <p:nvSpPr>
          <p:cNvPr id="95240" name="Line 8">
            <a:extLst>
              <a:ext uri="{FF2B5EF4-FFF2-40B4-BE49-F238E27FC236}">
                <a16:creationId xmlns:a16="http://schemas.microsoft.com/office/drawing/2014/main" id="{8EDC5D56-5240-214D-AE7D-74C8A05181A4}"/>
              </a:ext>
            </a:extLst>
          </p:cNvPr>
          <p:cNvSpPr>
            <a:spLocks noChangeShapeType="1"/>
          </p:cNvSpPr>
          <p:nvPr/>
        </p:nvSpPr>
        <p:spPr bwMode="auto">
          <a:xfrm>
            <a:off x="6848475" y="2735263"/>
            <a:ext cx="0" cy="1327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95327" name="Picture 95">
            <a:extLst>
              <a:ext uri="{FF2B5EF4-FFF2-40B4-BE49-F238E27FC236}">
                <a16:creationId xmlns:a16="http://schemas.microsoft.com/office/drawing/2014/main" id="{1BDED5C0-B3D9-BE4C-9233-A4CEA4204373}"/>
              </a:ext>
            </a:extLst>
          </p:cNvPr>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391450" y="1498060"/>
            <a:ext cx="4104349" cy="45217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5328" name="Object 96">
            <a:extLst>
              <a:ext uri="{FF2B5EF4-FFF2-40B4-BE49-F238E27FC236}">
                <a16:creationId xmlns:a16="http://schemas.microsoft.com/office/drawing/2014/main" id="{13689BEF-C933-FD48-A0D7-5835C1D2B3FC}"/>
              </a:ext>
            </a:extLst>
          </p:cNvPr>
          <p:cNvGraphicFramePr>
            <a:graphicFrameLocks noChangeAspect="1"/>
          </p:cNvGraphicFramePr>
          <p:nvPr/>
        </p:nvGraphicFramePr>
        <p:xfrm>
          <a:off x="1905000" y="3505200"/>
          <a:ext cx="355600" cy="2514600"/>
        </p:xfrm>
        <a:graphic>
          <a:graphicData uri="http://schemas.openxmlformats.org/presentationml/2006/ole">
            <mc:AlternateContent xmlns:mc="http://schemas.openxmlformats.org/markup-compatibility/2006">
              <mc:Choice xmlns:v="urn:schemas-microsoft-com:vml" Requires="v">
                <p:oleObj spid="_x0000_s15375" name="Photo Editor Photo" r:id="rId4" imgW="736600" imgH="3867150" progId="MSPhotoEd.3">
                  <p:embed/>
                </p:oleObj>
              </mc:Choice>
              <mc:Fallback>
                <p:oleObj name="Photo Editor Photo" r:id="rId4" imgW="736600" imgH="3867150" progId="MSPhotoEd.3">
                  <p:embed/>
                  <p:pic>
                    <p:nvPicPr>
                      <p:cNvPr id="95328" name="Object 96">
                        <a:extLst>
                          <a:ext uri="{FF2B5EF4-FFF2-40B4-BE49-F238E27FC236}">
                            <a16:creationId xmlns:a16="http://schemas.microsoft.com/office/drawing/2014/main" id="{13689BEF-C933-FD48-A0D7-5835C1D2B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05200"/>
                        <a:ext cx="355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7CF693F-7EC6-7D46-AE63-25AF5B851992}"/>
              </a:ext>
            </a:extLst>
          </p:cNvPr>
          <p:cNvSpPr>
            <a:spLocks noGrp="1"/>
          </p:cNvSpPr>
          <p:nvPr>
            <p:ph type="sldNum" sz="quarter" idx="12"/>
          </p:nvPr>
        </p:nvSpPr>
        <p:spPr/>
        <p:txBody>
          <a:bodyPr/>
          <a:lstStyle/>
          <a:p>
            <a:fld id="{5E58F58F-E35F-774A-8431-E92595179A12}" type="slidenum">
              <a:rPr lang="en-US" altLang="en-US" smtClean="0"/>
              <a:pPr/>
              <a:t>12</a:t>
            </a:fld>
            <a:endParaRPr lang="en-US" altLang="en-US"/>
          </a:p>
        </p:txBody>
      </p:sp>
    </p:spTree>
    <p:extLst>
      <p:ext uri="{BB962C8B-B14F-4D97-AF65-F5344CB8AC3E}">
        <p14:creationId xmlns:p14="http://schemas.microsoft.com/office/powerpoint/2010/main" val="22927135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F7A7915-CA1B-6D40-920D-E2576D5B4682}"/>
              </a:ext>
            </a:extLst>
          </p:cNvPr>
          <p:cNvSpPr>
            <a:spLocks noGrp="1" noChangeArrowheads="1"/>
          </p:cNvSpPr>
          <p:nvPr>
            <p:ph type="title"/>
          </p:nvPr>
        </p:nvSpPr>
        <p:spPr>
          <a:xfrm>
            <a:off x="609600" y="762000"/>
            <a:ext cx="7772400" cy="944391"/>
          </a:xfrm>
        </p:spPr>
        <p:txBody>
          <a:bodyPr/>
          <a:lstStyle/>
          <a:p>
            <a:r>
              <a:rPr lang="en-US" altLang="en-US" dirty="0"/>
              <a:t>To know the satellites position we need the Navigation Message</a:t>
            </a:r>
          </a:p>
        </p:txBody>
      </p:sp>
      <p:sp>
        <p:nvSpPr>
          <p:cNvPr id="12291" name="Rectangle 3">
            <a:extLst>
              <a:ext uri="{FF2B5EF4-FFF2-40B4-BE49-F238E27FC236}">
                <a16:creationId xmlns:a16="http://schemas.microsoft.com/office/drawing/2014/main" id="{1F95F495-1703-DD47-8948-EBA39B402F4E}"/>
              </a:ext>
            </a:extLst>
          </p:cNvPr>
          <p:cNvSpPr>
            <a:spLocks noGrp="1" noChangeArrowheads="1"/>
          </p:cNvSpPr>
          <p:nvPr>
            <p:ph type="body" sz="half" idx="2"/>
          </p:nvPr>
        </p:nvSpPr>
        <p:spPr>
          <a:xfrm>
            <a:off x="4873557" y="1964986"/>
            <a:ext cx="3774332" cy="4131013"/>
          </a:xfrm>
        </p:spPr>
        <p:txBody>
          <a:bodyPr>
            <a:normAutofit/>
          </a:bodyPr>
          <a:lstStyle/>
          <a:p>
            <a:r>
              <a:rPr lang="en-GB" altLang="en-US" sz="2000" dirty="0"/>
              <a:t>The GPS Navigation Message consists of time-tagged data bits marking the time of transmission of each subframe at the time they are transmitted by the SV. </a:t>
            </a:r>
          </a:p>
          <a:p>
            <a:r>
              <a:rPr lang="en-GB" altLang="en-US" sz="2000" dirty="0"/>
              <a:t>A data frame is transmitted every </a:t>
            </a:r>
            <a:r>
              <a:rPr lang="en-GB" altLang="en-US" sz="2000" u="sng" dirty="0"/>
              <a:t>thirty seconds</a:t>
            </a:r>
            <a:r>
              <a:rPr lang="en-GB" altLang="en-US" sz="2000" dirty="0"/>
              <a:t> and contains 2 pages of the 50 page Almanac</a:t>
            </a:r>
            <a:r>
              <a:rPr lang="en-US" altLang="en-US" sz="1800" dirty="0"/>
              <a:t>	 </a:t>
            </a:r>
          </a:p>
          <a:p>
            <a:pPr>
              <a:buFontTx/>
              <a:buNone/>
            </a:pPr>
            <a:endParaRPr lang="en-US" altLang="en-US" sz="2000" dirty="0"/>
          </a:p>
        </p:txBody>
      </p:sp>
      <p:pic>
        <p:nvPicPr>
          <p:cNvPr id="12301" name="Picture 13">
            <a:extLst>
              <a:ext uri="{FF2B5EF4-FFF2-40B4-BE49-F238E27FC236}">
                <a16:creationId xmlns:a16="http://schemas.microsoft.com/office/drawing/2014/main" id="{22551CE1-6B4D-5945-9048-FFE7940A7A49}"/>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1706392"/>
            <a:ext cx="4191000" cy="4648200"/>
          </a:xfrm>
        </p:spPr>
      </p:pic>
      <p:sp>
        <p:nvSpPr>
          <p:cNvPr id="2" name="Slide Number Placeholder 1">
            <a:extLst>
              <a:ext uri="{FF2B5EF4-FFF2-40B4-BE49-F238E27FC236}">
                <a16:creationId xmlns:a16="http://schemas.microsoft.com/office/drawing/2014/main" id="{563663D6-747F-034F-9E3D-C61A8CFE970A}"/>
              </a:ext>
            </a:extLst>
          </p:cNvPr>
          <p:cNvSpPr>
            <a:spLocks noGrp="1"/>
          </p:cNvSpPr>
          <p:nvPr>
            <p:ph type="sldNum" sz="quarter" idx="12"/>
          </p:nvPr>
        </p:nvSpPr>
        <p:spPr/>
        <p:txBody>
          <a:bodyPr/>
          <a:lstStyle/>
          <a:p>
            <a:fld id="{1FB73C6B-2785-354C-9EFE-DEBA87BC36C8}" type="slidenum">
              <a:rPr lang="en-US" altLang="en-US" smtClean="0"/>
              <a:pPr/>
              <a:t>13</a:t>
            </a:fld>
            <a:endParaRPr lang="en-US" altLang="en-US"/>
          </a:p>
        </p:txBody>
      </p:sp>
    </p:spTree>
    <p:extLst>
      <p:ext uri="{BB962C8B-B14F-4D97-AF65-F5344CB8AC3E}">
        <p14:creationId xmlns:p14="http://schemas.microsoft.com/office/powerpoint/2010/main" val="11587016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74A98CA-4913-A247-B8BF-1FF879D15874}"/>
              </a:ext>
            </a:extLst>
          </p:cNvPr>
          <p:cNvSpPr>
            <a:spLocks noGrp="1" noChangeArrowheads="1"/>
          </p:cNvSpPr>
          <p:nvPr>
            <p:ph type="title"/>
          </p:nvPr>
        </p:nvSpPr>
        <p:spPr/>
        <p:txBody>
          <a:bodyPr/>
          <a:lstStyle/>
          <a:p>
            <a:r>
              <a:rPr lang="en-GB" altLang="en-US"/>
              <a:t>Navigation message contents.</a:t>
            </a:r>
          </a:p>
        </p:txBody>
      </p:sp>
      <p:sp>
        <p:nvSpPr>
          <p:cNvPr id="123907" name="Rectangle 3">
            <a:extLst>
              <a:ext uri="{FF2B5EF4-FFF2-40B4-BE49-F238E27FC236}">
                <a16:creationId xmlns:a16="http://schemas.microsoft.com/office/drawing/2014/main" id="{E629F091-2B60-F047-9162-3E512F17519D}"/>
              </a:ext>
            </a:extLst>
          </p:cNvPr>
          <p:cNvSpPr>
            <a:spLocks noGrp="1" noChangeArrowheads="1"/>
          </p:cNvSpPr>
          <p:nvPr>
            <p:ph type="body" idx="1"/>
          </p:nvPr>
        </p:nvSpPr>
        <p:spPr>
          <a:xfrm>
            <a:off x="457200" y="1600200"/>
            <a:ext cx="8229600" cy="4858966"/>
          </a:xfrm>
        </p:spPr>
        <p:txBody>
          <a:bodyPr>
            <a:normAutofit fontScale="92500" lnSpcReduction="20000"/>
          </a:bodyPr>
          <a:lstStyle/>
          <a:p>
            <a:pPr>
              <a:spcBef>
                <a:spcPts val="0"/>
              </a:spcBef>
              <a:spcAft>
                <a:spcPts val="600"/>
              </a:spcAft>
            </a:pPr>
            <a:r>
              <a:rPr lang="en-GB" altLang="en-US" sz="2000" dirty="0"/>
              <a:t>GPS week number</a:t>
            </a:r>
          </a:p>
          <a:p>
            <a:pPr lvl="1">
              <a:spcBef>
                <a:spcPts val="0"/>
              </a:spcBef>
              <a:spcAft>
                <a:spcPts val="300"/>
              </a:spcAft>
            </a:pPr>
            <a:r>
              <a:rPr lang="en-GB" altLang="en-US" sz="1800" dirty="0"/>
              <a:t>The number of weeks since midnight on the evening of 05 January 1980 / morning of 06 January 1980, However the satellite actually reports GPS week beginning 22 August 1999, GPS manufacturers add 1024.</a:t>
            </a:r>
          </a:p>
          <a:p>
            <a:pPr>
              <a:spcBef>
                <a:spcPts val="0"/>
              </a:spcBef>
              <a:spcAft>
                <a:spcPts val="600"/>
              </a:spcAft>
            </a:pPr>
            <a:r>
              <a:rPr lang="en-GB" altLang="en-US" sz="2000" dirty="0"/>
              <a:t>SV accuracy and Health</a:t>
            </a:r>
          </a:p>
          <a:p>
            <a:pPr lvl="1">
              <a:spcBef>
                <a:spcPts val="0"/>
              </a:spcBef>
              <a:spcAft>
                <a:spcPts val="300"/>
              </a:spcAft>
            </a:pPr>
            <a:r>
              <a:rPr lang="en-GB" altLang="en-US" sz="1800" dirty="0"/>
              <a:t>Predicted User Range Accuracy, this number is the estimate of the combined error due to the broadcast ephemeris.</a:t>
            </a:r>
          </a:p>
          <a:p>
            <a:pPr lvl="1">
              <a:spcBef>
                <a:spcPts val="0"/>
              </a:spcBef>
              <a:spcAft>
                <a:spcPts val="300"/>
              </a:spcAft>
            </a:pPr>
            <a:r>
              <a:rPr lang="en-GB" altLang="en-US" sz="1800" dirty="0"/>
              <a:t>Heath – Indication of satellite health. </a:t>
            </a:r>
            <a:endParaRPr lang="en-GB" altLang="en-US" sz="2000" dirty="0"/>
          </a:p>
          <a:p>
            <a:pPr>
              <a:spcBef>
                <a:spcPts val="0"/>
              </a:spcBef>
              <a:spcAft>
                <a:spcPts val="600"/>
              </a:spcAft>
            </a:pPr>
            <a:r>
              <a:rPr lang="en-GB" altLang="en-US" sz="2000" dirty="0"/>
              <a:t>Ionosphere and UTC data</a:t>
            </a:r>
          </a:p>
          <a:p>
            <a:pPr lvl="1">
              <a:spcBef>
                <a:spcPts val="0"/>
              </a:spcBef>
              <a:spcAft>
                <a:spcPts val="300"/>
              </a:spcAft>
            </a:pPr>
            <a:r>
              <a:rPr lang="en-GB" altLang="en-US" sz="1800" dirty="0"/>
              <a:t>Ionospheric data that is used by the receiver to form an approximate model of the ionospheric delay.</a:t>
            </a:r>
          </a:p>
          <a:p>
            <a:pPr lvl="1">
              <a:spcBef>
                <a:spcPts val="0"/>
              </a:spcBef>
              <a:spcAft>
                <a:spcPts val="300"/>
              </a:spcAft>
            </a:pPr>
            <a:r>
              <a:rPr lang="en-GB" altLang="en-US" sz="1800" dirty="0"/>
              <a:t>UTC data- GPS to UTC offset plus data allowing the user to accurately link GPS to UTC time.</a:t>
            </a:r>
            <a:endParaRPr lang="en-GB" altLang="en-US" sz="2000" dirty="0"/>
          </a:p>
          <a:p>
            <a:pPr>
              <a:spcBef>
                <a:spcPts val="0"/>
              </a:spcBef>
              <a:spcAft>
                <a:spcPts val="600"/>
              </a:spcAft>
            </a:pPr>
            <a:r>
              <a:rPr lang="en-GB" altLang="en-US" sz="2000" dirty="0"/>
              <a:t>Almanac</a:t>
            </a:r>
          </a:p>
          <a:p>
            <a:pPr lvl="1">
              <a:spcBef>
                <a:spcPts val="0"/>
              </a:spcBef>
              <a:spcAft>
                <a:spcPts val="600"/>
              </a:spcAft>
            </a:pPr>
            <a:r>
              <a:rPr lang="en-GB" altLang="en-US" sz="1600" dirty="0"/>
              <a:t>Almanacs are approximate orbital data parameters for all SVs. The 10 Keplerian element almanacs describe SV orbits over extended periods of time (useful for months in some cases) and a set for all SVs is sent by each SV over a period of 12.5 minutes (at least). </a:t>
            </a:r>
          </a:p>
          <a:p>
            <a:pPr>
              <a:spcBef>
                <a:spcPts val="0"/>
              </a:spcBef>
              <a:spcAft>
                <a:spcPts val="600"/>
              </a:spcAft>
            </a:pPr>
            <a:r>
              <a:rPr lang="en-GB" altLang="en-US" sz="2000" dirty="0"/>
              <a:t>Ephemeris</a:t>
            </a:r>
          </a:p>
          <a:p>
            <a:pPr lvl="1">
              <a:spcBef>
                <a:spcPts val="0"/>
              </a:spcBef>
              <a:spcAft>
                <a:spcPts val="600"/>
              </a:spcAft>
            </a:pPr>
            <a:r>
              <a:rPr lang="en-GB" altLang="en-US" sz="1600" dirty="0"/>
              <a:t>See next page</a:t>
            </a:r>
          </a:p>
          <a:p>
            <a:pPr>
              <a:spcBef>
                <a:spcPts val="0"/>
              </a:spcBef>
              <a:spcAft>
                <a:spcPts val="600"/>
              </a:spcAft>
            </a:pPr>
            <a:endParaRPr lang="en-GB" altLang="en-US" sz="2000" dirty="0"/>
          </a:p>
          <a:p>
            <a:pPr>
              <a:buFontTx/>
              <a:buNone/>
            </a:pPr>
            <a:endParaRPr lang="en-GB" altLang="en-US" sz="2000" dirty="0"/>
          </a:p>
          <a:p>
            <a:endParaRPr lang="en-GB" altLang="en-US" sz="2000" dirty="0"/>
          </a:p>
          <a:p>
            <a:endParaRPr lang="en-GB" altLang="en-US" sz="2000" dirty="0"/>
          </a:p>
        </p:txBody>
      </p:sp>
      <p:sp>
        <p:nvSpPr>
          <p:cNvPr id="2" name="Slide Number Placeholder 1">
            <a:extLst>
              <a:ext uri="{FF2B5EF4-FFF2-40B4-BE49-F238E27FC236}">
                <a16:creationId xmlns:a16="http://schemas.microsoft.com/office/drawing/2014/main" id="{872B6F95-8439-0C48-928E-2A0161095F63}"/>
              </a:ext>
            </a:extLst>
          </p:cNvPr>
          <p:cNvSpPr>
            <a:spLocks noGrp="1"/>
          </p:cNvSpPr>
          <p:nvPr>
            <p:ph type="sldNum" sz="quarter" idx="12"/>
          </p:nvPr>
        </p:nvSpPr>
        <p:spPr/>
        <p:txBody>
          <a:bodyPr/>
          <a:lstStyle/>
          <a:p>
            <a:fld id="{523BA762-FD51-DD42-A4ED-BDDCFD631F54}" type="slidenum">
              <a:rPr lang="en-US" smtClean="0"/>
              <a:t>14</a:t>
            </a:fld>
            <a:endParaRPr lang="en-US"/>
          </a:p>
        </p:txBody>
      </p:sp>
    </p:spTree>
    <p:extLst>
      <p:ext uri="{BB962C8B-B14F-4D97-AF65-F5344CB8AC3E}">
        <p14:creationId xmlns:p14="http://schemas.microsoft.com/office/powerpoint/2010/main" val="69561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541BB27-7986-2E43-A772-6E33E8B56CDA}"/>
              </a:ext>
            </a:extLst>
          </p:cNvPr>
          <p:cNvSpPr>
            <a:spLocks noGrp="1" noChangeArrowheads="1"/>
          </p:cNvSpPr>
          <p:nvPr>
            <p:ph type="title"/>
          </p:nvPr>
        </p:nvSpPr>
        <p:spPr>
          <a:xfrm>
            <a:off x="685800" y="304800"/>
            <a:ext cx="7772400" cy="1143000"/>
          </a:xfrm>
        </p:spPr>
        <p:txBody>
          <a:bodyPr/>
          <a:lstStyle/>
          <a:p>
            <a:r>
              <a:rPr lang="en-GB" altLang="en-US"/>
              <a:t>Ephemeris</a:t>
            </a:r>
          </a:p>
        </p:txBody>
      </p:sp>
      <p:sp>
        <p:nvSpPr>
          <p:cNvPr id="105475" name="Rectangle 3">
            <a:extLst>
              <a:ext uri="{FF2B5EF4-FFF2-40B4-BE49-F238E27FC236}">
                <a16:creationId xmlns:a16="http://schemas.microsoft.com/office/drawing/2014/main" id="{08DD4FD3-1BC6-7B4C-9EF1-9ABADDD42C8B}"/>
              </a:ext>
            </a:extLst>
          </p:cNvPr>
          <p:cNvSpPr>
            <a:spLocks noGrp="1" noChangeArrowheads="1"/>
          </p:cNvSpPr>
          <p:nvPr>
            <p:ph type="body" sz="half" idx="2"/>
          </p:nvPr>
        </p:nvSpPr>
        <p:spPr>
          <a:xfrm>
            <a:off x="5739319" y="1752600"/>
            <a:ext cx="2947482" cy="4343400"/>
          </a:xfrm>
        </p:spPr>
        <p:txBody>
          <a:bodyPr>
            <a:normAutofit/>
          </a:bodyPr>
          <a:lstStyle/>
          <a:p>
            <a:r>
              <a:rPr lang="en-GB" altLang="en-US" sz="2000" dirty="0"/>
              <a:t>Ephemeris data describes each satellite orbit for short periods, using 20 Keplerian elements. </a:t>
            </a:r>
          </a:p>
          <a:p>
            <a:r>
              <a:rPr lang="en-GB" altLang="en-US" sz="2000" dirty="0"/>
              <a:t>A receiver gathers new ephemeris data each hour, but can use old data for up to four hours without much error.</a:t>
            </a:r>
          </a:p>
          <a:p>
            <a:endParaRPr lang="en-GB" altLang="en-US" sz="2000" dirty="0"/>
          </a:p>
          <a:p>
            <a:pPr lvl="1"/>
            <a:endParaRPr lang="en-GB" altLang="en-US" dirty="0"/>
          </a:p>
        </p:txBody>
      </p:sp>
      <p:pic>
        <p:nvPicPr>
          <p:cNvPr id="105478" name="Picture 6">
            <a:extLst>
              <a:ext uri="{FF2B5EF4-FFF2-40B4-BE49-F238E27FC236}">
                <a16:creationId xmlns:a16="http://schemas.microsoft.com/office/drawing/2014/main" id="{238C194C-E1E0-D440-86AA-903AF04E0AAF}"/>
              </a:ext>
            </a:extLst>
          </p:cNvPr>
          <p:cNvPicPr>
            <a:picLocks noGrp="1" noChangeAspect="1" noChangeArrowheads="1"/>
          </p:cNvPicPr>
          <p:nvPr>
            <p:ph type="clipArt" sz="half" idx="1"/>
          </p:nvPr>
        </p:nvPicPr>
        <p:blipFill>
          <a:blip r:embed="rId2">
            <a:clrChange>
              <a:clrFrom>
                <a:srgbClr val="0065E5"/>
              </a:clrFrom>
              <a:clrTo>
                <a:srgbClr val="0065E5">
                  <a:alpha val="0"/>
                </a:srgbClr>
              </a:clrTo>
            </a:clrChange>
            <a:extLst>
              <a:ext uri="{28A0092B-C50C-407E-A947-70E740481C1C}">
                <a14:useLocalDpi xmlns:a14="http://schemas.microsoft.com/office/drawing/2010/main" val="0"/>
              </a:ext>
            </a:extLst>
          </a:blip>
          <a:srcRect/>
          <a:stretch>
            <a:fillRect/>
          </a:stretch>
        </p:blipFill>
        <p:spPr>
          <a:xfrm>
            <a:off x="457200" y="1447800"/>
            <a:ext cx="5282120" cy="4758447"/>
          </a:xfrm>
          <a:solidFill>
            <a:srgbClr val="0070C0"/>
          </a:solidFill>
          <a:ln/>
          <a:effectLst>
            <a:outerShdw dist="35921" sx="1000" sy="1000" algn="ctr" rotWithShape="0">
              <a:schemeClr val="tx2">
                <a:lumMod val="60000"/>
                <a:lumOff val="40000"/>
              </a:schemeClr>
            </a:outerShdw>
          </a:effectLst>
        </p:spPr>
      </p:pic>
      <p:sp>
        <p:nvSpPr>
          <p:cNvPr id="2" name="Slide Number Placeholder 1">
            <a:extLst>
              <a:ext uri="{FF2B5EF4-FFF2-40B4-BE49-F238E27FC236}">
                <a16:creationId xmlns:a16="http://schemas.microsoft.com/office/drawing/2014/main" id="{2D6F66C4-C8F4-3844-A69C-2C50DE942A51}"/>
              </a:ext>
            </a:extLst>
          </p:cNvPr>
          <p:cNvSpPr>
            <a:spLocks noGrp="1"/>
          </p:cNvSpPr>
          <p:nvPr>
            <p:ph type="sldNum" sz="quarter" idx="12"/>
          </p:nvPr>
        </p:nvSpPr>
        <p:spPr/>
        <p:txBody>
          <a:bodyPr/>
          <a:lstStyle/>
          <a:p>
            <a:fld id="{1FB73C6B-2785-354C-9EFE-DEBA87BC36C8}" type="slidenum">
              <a:rPr lang="en-US" altLang="en-US" smtClean="0"/>
              <a:pPr/>
              <a:t>15</a:t>
            </a:fld>
            <a:endParaRPr lang="en-US" altLang="en-US"/>
          </a:p>
        </p:txBody>
      </p:sp>
    </p:spTree>
    <p:extLst>
      <p:ext uri="{BB962C8B-B14F-4D97-AF65-F5344CB8AC3E}">
        <p14:creationId xmlns:p14="http://schemas.microsoft.com/office/powerpoint/2010/main" val="2989997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767CB4-3310-104C-BC15-D1FA46C6E89B}"/>
              </a:ext>
            </a:extLst>
          </p:cNvPr>
          <p:cNvSpPr>
            <a:spLocks noGrp="1" noChangeArrowheads="1"/>
          </p:cNvSpPr>
          <p:nvPr>
            <p:ph type="title"/>
          </p:nvPr>
        </p:nvSpPr>
        <p:spPr>
          <a:xfrm>
            <a:off x="457200" y="762000"/>
            <a:ext cx="8229600" cy="602283"/>
          </a:xfrm>
        </p:spPr>
        <p:txBody>
          <a:bodyPr/>
          <a:lstStyle/>
          <a:p>
            <a:r>
              <a:rPr lang="en-GB" altLang="en-US" dirty="0"/>
              <a:t>Satellite position.</a:t>
            </a:r>
          </a:p>
        </p:txBody>
      </p:sp>
      <p:sp>
        <p:nvSpPr>
          <p:cNvPr id="129027" name="Rectangle 3">
            <a:extLst>
              <a:ext uri="{FF2B5EF4-FFF2-40B4-BE49-F238E27FC236}">
                <a16:creationId xmlns:a16="http://schemas.microsoft.com/office/drawing/2014/main" id="{0C111FDB-1414-9A44-97F5-0140B261C843}"/>
              </a:ext>
            </a:extLst>
          </p:cNvPr>
          <p:cNvSpPr>
            <a:spLocks noGrp="1" noChangeArrowheads="1"/>
          </p:cNvSpPr>
          <p:nvPr>
            <p:ph type="body" idx="1"/>
          </p:nvPr>
        </p:nvSpPr>
        <p:spPr>
          <a:xfrm>
            <a:off x="685800" y="1364283"/>
            <a:ext cx="7772400" cy="1787479"/>
          </a:xfrm>
        </p:spPr>
        <p:txBody>
          <a:bodyPr>
            <a:normAutofit fontScale="77500" lnSpcReduction="20000"/>
          </a:bodyPr>
          <a:lstStyle/>
          <a:p>
            <a:pPr>
              <a:spcBef>
                <a:spcPts val="0"/>
              </a:spcBef>
              <a:spcAft>
                <a:spcPts val="600"/>
              </a:spcAft>
            </a:pPr>
            <a:r>
              <a:rPr lang="en-GB" altLang="en-US" sz="2000" dirty="0"/>
              <a:t>The Ephemeris is used by the GPS receiver’s algorithms to define the exact satellite position at any given time.</a:t>
            </a:r>
          </a:p>
          <a:p>
            <a:pPr>
              <a:spcBef>
                <a:spcPts val="0"/>
              </a:spcBef>
              <a:spcAft>
                <a:spcPts val="600"/>
              </a:spcAft>
            </a:pPr>
            <a:r>
              <a:rPr lang="en-GB" altLang="en-US" sz="2000" dirty="0"/>
              <a:t>The C/A code gives us the approximate range, it’s corrected using data within the Navigation message.</a:t>
            </a:r>
          </a:p>
          <a:p>
            <a:pPr>
              <a:spcBef>
                <a:spcPts val="0"/>
              </a:spcBef>
              <a:spcAft>
                <a:spcPts val="600"/>
              </a:spcAft>
            </a:pPr>
            <a:r>
              <a:rPr lang="en-GB" altLang="en-US" sz="2000" dirty="0"/>
              <a:t>Combine both and you have your position some where on a sphere.</a:t>
            </a:r>
          </a:p>
          <a:p>
            <a:pPr>
              <a:spcBef>
                <a:spcPts val="0"/>
              </a:spcBef>
              <a:spcAft>
                <a:spcPts val="600"/>
              </a:spcAft>
            </a:pPr>
            <a:r>
              <a:rPr lang="en-GB" altLang="en-US" sz="2000" dirty="0"/>
              <a:t>With One Satellite - </a:t>
            </a:r>
            <a:r>
              <a:rPr lang="en-US" altLang="en-US" sz="2000" dirty="0"/>
              <a:t>one measurement narrows down our position to the surface of a sphere</a:t>
            </a:r>
          </a:p>
          <a:p>
            <a:pPr>
              <a:spcBef>
                <a:spcPts val="0"/>
              </a:spcBef>
              <a:spcAft>
                <a:spcPts val="600"/>
              </a:spcAft>
            </a:pPr>
            <a:endParaRPr lang="en-GB" altLang="en-US" sz="2000" dirty="0"/>
          </a:p>
          <a:p>
            <a:pPr>
              <a:lnSpc>
                <a:spcPct val="90000"/>
              </a:lnSpc>
            </a:pPr>
            <a:endParaRPr lang="en-GB" altLang="en-US" sz="2800" dirty="0"/>
          </a:p>
        </p:txBody>
      </p:sp>
      <p:grpSp>
        <p:nvGrpSpPr>
          <p:cNvPr id="5" name="Group 4">
            <a:extLst>
              <a:ext uri="{FF2B5EF4-FFF2-40B4-BE49-F238E27FC236}">
                <a16:creationId xmlns:a16="http://schemas.microsoft.com/office/drawing/2014/main" id="{E6AE16E2-4D4F-1945-9C57-10E4A5BC983D}"/>
              </a:ext>
            </a:extLst>
          </p:cNvPr>
          <p:cNvGrpSpPr/>
          <p:nvPr/>
        </p:nvGrpSpPr>
        <p:grpSpPr>
          <a:xfrm>
            <a:off x="4854102" y="2966936"/>
            <a:ext cx="3356043" cy="3516414"/>
            <a:chOff x="3000375" y="1835150"/>
            <a:chExt cx="4446588" cy="4648200"/>
          </a:xfrm>
        </p:grpSpPr>
        <p:sp>
          <p:nvSpPr>
            <p:cNvPr id="6" name="Oval 4">
              <a:extLst>
                <a:ext uri="{FF2B5EF4-FFF2-40B4-BE49-F238E27FC236}">
                  <a16:creationId xmlns:a16="http://schemas.microsoft.com/office/drawing/2014/main" id="{5A2EACCB-FEB3-9846-9E6A-3EC0D433A083}"/>
                </a:ext>
              </a:extLst>
            </p:cNvPr>
            <p:cNvSpPr>
              <a:spLocks noChangeArrowheads="1"/>
            </p:cNvSpPr>
            <p:nvPr/>
          </p:nvSpPr>
          <p:spPr bwMode="auto">
            <a:xfrm>
              <a:off x="3000375" y="1835150"/>
              <a:ext cx="4446588" cy="4648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Oval 5">
              <a:extLst>
                <a:ext uri="{FF2B5EF4-FFF2-40B4-BE49-F238E27FC236}">
                  <a16:creationId xmlns:a16="http://schemas.microsoft.com/office/drawing/2014/main" id="{C15A792F-6585-1240-A3BB-6652CA77A451}"/>
                </a:ext>
              </a:extLst>
            </p:cNvPr>
            <p:cNvSpPr>
              <a:spLocks noChangeArrowheads="1"/>
            </p:cNvSpPr>
            <p:nvPr/>
          </p:nvSpPr>
          <p:spPr bwMode="auto">
            <a:xfrm rot="420000">
              <a:off x="3013075" y="3698875"/>
              <a:ext cx="4433888" cy="81756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 name="Arc 6">
              <a:extLst>
                <a:ext uri="{FF2B5EF4-FFF2-40B4-BE49-F238E27FC236}">
                  <a16:creationId xmlns:a16="http://schemas.microsoft.com/office/drawing/2014/main" id="{9668C948-068A-A144-A549-E93F0898D313}"/>
                </a:ext>
              </a:extLst>
            </p:cNvPr>
            <p:cNvSpPr>
              <a:spLocks/>
            </p:cNvSpPr>
            <p:nvPr/>
          </p:nvSpPr>
          <p:spPr bwMode="auto">
            <a:xfrm rot="6660000">
              <a:off x="6432550" y="5805488"/>
              <a:ext cx="166688" cy="188912"/>
            </a:xfrm>
            <a:custGeom>
              <a:avLst/>
              <a:gdLst>
                <a:gd name="G0" fmla="+- 17332 0 0"/>
                <a:gd name="G1" fmla="+- 0 0 0"/>
                <a:gd name="G2" fmla="+- 21600 0 0"/>
                <a:gd name="T0" fmla="*/ 9727 w 17332"/>
                <a:gd name="T1" fmla="*/ 20217 h 20217"/>
                <a:gd name="T2" fmla="*/ 0 w 17332"/>
                <a:gd name="T3" fmla="*/ 12891 h 20217"/>
                <a:gd name="T4" fmla="*/ 17332 w 17332"/>
                <a:gd name="T5" fmla="*/ 0 h 20217"/>
              </a:gdLst>
              <a:ahLst/>
              <a:cxnLst>
                <a:cxn ang="0">
                  <a:pos x="T0" y="T1"/>
                </a:cxn>
                <a:cxn ang="0">
                  <a:pos x="T2" y="T3"/>
                </a:cxn>
                <a:cxn ang="0">
                  <a:pos x="T4" y="T5"/>
                </a:cxn>
              </a:cxnLst>
              <a:rect l="0" t="0" r="r" b="b"/>
              <a:pathLst>
                <a:path w="17332" h="20217" fill="none" extrusionOk="0">
                  <a:moveTo>
                    <a:pt x="9727" y="20216"/>
                  </a:moveTo>
                  <a:cubicBezTo>
                    <a:pt x="5849" y="18758"/>
                    <a:pt x="2472" y="16215"/>
                    <a:pt x="0" y="12890"/>
                  </a:cubicBezTo>
                </a:path>
                <a:path w="17332" h="20217" stroke="0" extrusionOk="0">
                  <a:moveTo>
                    <a:pt x="9727" y="20216"/>
                  </a:moveTo>
                  <a:cubicBezTo>
                    <a:pt x="5849" y="18758"/>
                    <a:pt x="2472" y="16215"/>
                    <a:pt x="0" y="12890"/>
                  </a:cubicBezTo>
                  <a:lnTo>
                    <a:pt x="17332" y="0"/>
                  </a:lnTo>
                  <a:close/>
                </a:path>
              </a:pathLst>
            </a:custGeom>
            <a:solidFill>
              <a:srgbClr val="000000"/>
            </a:solidFill>
            <a:ln w="12700" cap="rnd">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 name="Line 7">
              <a:extLst>
                <a:ext uri="{FF2B5EF4-FFF2-40B4-BE49-F238E27FC236}">
                  <a16:creationId xmlns:a16="http://schemas.microsoft.com/office/drawing/2014/main" id="{B7EBBFA0-2C41-114D-966E-BABFE4A659DE}"/>
                </a:ext>
              </a:extLst>
            </p:cNvPr>
            <p:cNvSpPr>
              <a:spLocks noChangeShapeType="1"/>
            </p:cNvSpPr>
            <p:nvPr/>
          </p:nvSpPr>
          <p:spPr bwMode="auto">
            <a:xfrm flipH="1" flipV="1">
              <a:off x="5480050" y="4413250"/>
              <a:ext cx="1003300" cy="146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 name="Line 8">
              <a:extLst>
                <a:ext uri="{FF2B5EF4-FFF2-40B4-BE49-F238E27FC236}">
                  <a16:creationId xmlns:a16="http://schemas.microsoft.com/office/drawing/2014/main" id="{114CCC42-E192-A74E-ABD4-929771D6A6C2}"/>
                </a:ext>
              </a:extLst>
            </p:cNvPr>
            <p:cNvSpPr>
              <a:spLocks noChangeShapeType="1"/>
            </p:cNvSpPr>
            <p:nvPr/>
          </p:nvSpPr>
          <p:spPr bwMode="auto">
            <a:xfrm>
              <a:off x="6848475" y="2735263"/>
              <a:ext cx="0" cy="1327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1" name="Object 10">
              <a:hlinkClick r:id="" action="ppaction://ole?verb=0"/>
              <a:extLst>
                <a:ext uri="{FF2B5EF4-FFF2-40B4-BE49-F238E27FC236}">
                  <a16:creationId xmlns:a16="http://schemas.microsoft.com/office/drawing/2014/main" id="{C70C2863-C8DC-E04A-A2D5-575B2F932C5F}"/>
                </a:ext>
              </a:extLst>
            </p:cNvPr>
            <p:cNvGraphicFramePr>
              <a:graphicFrameLocks/>
            </p:cNvGraphicFramePr>
            <p:nvPr>
              <p:extLst>
                <p:ext uri="{D42A27DB-BD31-4B8C-83A1-F6EECF244321}">
                  <p14:modId xmlns:p14="http://schemas.microsoft.com/office/powerpoint/2010/main" val="1287809507"/>
                </p:ext>
              </p:extLst>
            </p:nvPr>
          </p:nvGraphicFramePr>
          <p:xfrm>
            <a:off x="5040313" y="3922713"/>
            <a:ext cx="450850" cy="342900"/>
          </p:xfrm>
          <a:graphic>
            <a:graphicData uri="http://schemas.openxmlformats.org/presentationml/2006/ole">
              <mc:AlternateContent xmlns:mc="http://schemas.openxmlformats.org/markup-compatibility/2006">
                <mc:Choice xmlns:v="urn:schemas-microsoft-com:vml" Requires="v">
                  <p:oleObj spid="_x0000_s24587" name="Designer 3.1 Drawing" r:id="rId3" imgW="3733800" imgH="3606800" progId="Designer">
                    <p:embed/>
                  </p:oleObj>
                </mc:Choice>
                <mc:Fallback>
                  <p:oleObj name="Designer 3.1 Drawing" r:id="rId3" imgW="3733800" imgH="3606800" progId="Designer">
                    <p:embed/>
                    <p:pic>
                      <p:nvPicPr>
                        <p:cNvPr id="6154" name="Object 10">
                          <a:hlinkClick r:id="" action="ppaction://ole?verb=0"/>
                          <a:extLst>
                            <a:ext uri="{FF2B5EF4-FFF2-40B4-BE49-F238E27FC236}">
                              <a16:creationId xmlns:a16="http://schemas.microsoft.com/office/drawing/2014/main" id="{9FDD00DD-D92C-5447-BBC7-C7AAE65A5C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3" y="3922713"/>
                          <a:ext cx="450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Rectangle 9">
            <a:extLst>
              <a:ext uri="{FF2B5EF4-FFF2-40B4-BE49-F238E27FC236}">
                <a16:creationId xmlns:a16="http://schemas.microsoft.com/office/drawing/2014/main" id="{448BCEA3-7A32-7C48-876C-CC7AFE4CFE42}"/>
              </a:ext>
            </a:extLst>
          </p:cNvPr>
          <p:cNvSpPr>
            <a:spLocks noChangeArrowheads="1"/>
          </p:cNvSpPr>
          <p:nvPr/>
        </p:nvSpPr>
        <p:spPr bwMode="auto">
          <a:xfrm>
            <a:off x="2443163" y="5068957"/>
            <a:ext cx="2128837"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defTabSz="949325">
              <a:defRPr sz="2400">
                <a:solidFill>
                  <a:schemeClr val="tx1"/>
                </a:solidFill>
                <a:latin typeface="Times New Roman" panose="02020603050405020304" pitchFamily="18" charset="0"/>
              </a:defRPr>
            </a:lvl1pPr>
            <a:lvl2pPr marL="474663" defTabSz="949325">
              <a:defRPr sz="2400">
                <a:solidFill>
                  <a:schemeClr val="tx1"/>
                </a:solidFill>
                <a:latin typeface="Times New Roman" panose="02020603050405020304" pitchFamily="18" charset="0"/>
              </a:defRPr>
            </a:lvl2pPr>
            <a:lvl3pPr marL="949325" defTabSz="949325">
              <a:defRPr sz="2400">
                <a:solidFill>
                  <a:schemeClr val="tx1"/>
                </a:solidFill>
                <a:latin typeface="Times New Roman" panose="02020603050405020304" pitchFamily="18" charset="0"/>
              </a:defRPr>
            </a:lvl3pPr>
            <a:lvl4pPr marL="1422400" defTabSz="949325">
              <a:defRPr sz="2400">
                <a:solidFill>
                  <a:schemeClr val="tx1"/>
                </a:solidFill>
                <a:latin typeface="Times New Roman" panose="02020603050405020304" pitchFamily="18" charset="0"/>
              </a:defRPr>
            </a:lvl4pPr>
            <a:lvl5pPr marL="1897063" defTabSz="949325">
              <a:defRPr sz="2400">
                <a:solidFill>
                  <a:schemeClr val="tx1"/>
                </a:solidFill>
                <a:latin typeface="Times New Roman" panose="02020603050405020304" pitchFamily="18" charset="0"/>
              </a:defRPr>
            </a:lvl5pPr>
            <a:lvl6pPr marL="2354263" defTabSz="949325" fontAlgn="base">
              <a:spcBef>
                <a:spcPct val="0"/>
              </a:spcBef>
              <a:spcAft>
                <a:spcPct val="0"/>
              </a:spcAft>
              <a:defRPr sz="2400">
                <a:solidFill>
                  <a:schemeClr val="tx1"/>
                </a:solidFill>
                <a:latin typeface="Times New Roman" panose="02020603050405020304" pitchFamily="18" charset="0"/>
              </a:defRPr>
            </a:lvl6pPr>
            <a:lvl7pPr marL="2811463" defTabSz="949325" fontAlgn="base">
              <a:spcBef>
                <a:spcPct val="0"/>
              </a:spcBef>
              <a:spcAft>
                <a:spcPct val="0"/>
              </a:spcAft>
              <a:defRPr sz="2400">
                <a:solidFill>
                  <a:schemeClr val="tx1"/>
                </a:solidFill>
                <a:latin typeface="Times New Roman" panose="02020603050405020304" pitchFamily="18" charset="0"/>
              </a:defRPr>
            </a:lvl7pPr>
            <a:lvl8pPr marL="3268663" defTabSz="949325" fontAlgn="base">
              <a:spcBef>
                <a:spcPct val="0"/>
              </a:spcBef>
              <a:spcAft>
                <a:spcPct val="0"/>
              </a:spcAft>
              <a:defRPr sz="2400">
                <a:solidFill>
                  <a:schemeClr val="tx1"/>
                </a:solidFill>
                <a:latin typeface="Times New Roman" panose="02020603050405020304" pitchFamily="18" charset="0"/>
              </a:defRPr>
            </a:lvl8pPr>
            <a:lvl9pPr marL="3725863" defTabSz="949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2000" b="1" dirty="0"/>
              <a:t>We're somewhere</a:t>
            </a:r>
          </a:p>
          <a:p>
            <a:pPr eaLnBrk="0" hangingPunct="0"/>
            <a:r>
              <a:rPr lang="en-US" altLang="en-US" sz="2000" b="1" dirty="0"/>
              <a:t>on the surface of</a:t>
            </a:r>
          </a:p>
          <a:p>
            <a:pPr eaLnBrk="0" hangingPunct="0"/>
            <a:r>
              <a:rPr lang="en-US" altLang="en-US" sz="2000" b="1" dirty="0"/>
              <a:t>this sphere.</a:t>
            </a:r>
          </a:p>
        </p:txBody>
      </p:sp>
      <p:sp>
        <p:nvSpPr>
          <p:cNvPr id="2" name="Slide Number Placeholder 1">
            <a:extLst>
              <a:ext uri="{FF2B5EF4-FFF2-40B4-BE49-F238E27FC236}">
                <a16:creationId xmlns:a16="http://schemas.microsoft.com/office/drawing/2014/main" id="{456791D9-2F17-1C45-A904-B2D554D0CB03}"/>
              </a:ext>
            </a:extLst>
          </p:cNvPr>
          <p:cNvSpPr>
            <a:spLocks noGrp="1"/>
          </p:cNvSpPr>
          <p:nvPr>
            <p:ph type="sldNum" sz="quarter" idx="12"/>
          </p:nvPr>
        </p:nvSpPr>
        <p:spPr/>
        <p:txBody>
          <a:bodyPr/>
          <a:lstStyle/>
          <a:p>
            <a:fld id="{523BA762-FD51-DD42-A4ED-BDDCFD631F54}" type="slidenum">
              <a:rPr lang="en-US" smtClean="0"/>
              <a:t>16</a:t>
            </a:fld>
            <a:endParaRPr lang="en-US"/>
          </a:p>
        </p:txBody>
      </p:sp>
    </p:spTree>
    <p:extLst>
      <p:ext uri="{BB962C8B-B14F-4D97-AF65-F5344CB8AC3E}">
        <p14:creationId xmlns:p14="http://schemas.microsoft.com/office/powerpoint/2010/main" val="19458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16D2FA7-3753-E046-89E4-F6A531C76CC5}"/>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Calculating a position using trilateration</a:t>
            </a:r>
          </a:p>
        </p:txBody>
      </p:sp>
      <p:sp>
        <p:nvSpPr>
          <p:cNvPr id="5123" name="Rectangle 3">
            <a:extLst>
              <a:ext uri="{FF2B5EF4-FFF2-40B4-BE49-F238E27FC236}">
                <a16:creationId xmlns:a16="http://schemas.microsoft.com/office/drawing/2014/main" id="{90489651-F25D-5D49-B57C-EE7D02652184}"/>
              </a:ext>
            </a:extLst>
          </p:cNvPr>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214313" indent="-214313" defTabSz="811213"/>
            <a:r>
              <a:rPr lang="en-US" altLang="en-US"/>
              <a:t>We have established our position on a sphere using one satellite.</a:t>
            </a:r>
          </a:p>
          <a:p>
            <a:pPr marL="214313" indent="-214313" defTabSz="811213"/>
            <a:r>
              <a:rPr lang="en-US" altLang="en-US"/>
              <a:t>By measuring distance from several satellites we can calculate our relative position on the globe. This method is known as </a:t>
            </a:r>
            <a:r>
              <a:rPr lang="en-US" altLang="en-US" b="1"/>
              <a:t>trilateration</a:t>
            </a:r>
            <a:r>
              <a:rPr lang="en-US" altLang="en-US"/>
              <a:t>.</a:t>
            </a:r>
          </a:p>
        </p:txBody>
      </p:sp>
      <p:sp>
        <p:nvSpPr>
          <p:cNvPr id="2" name="Slide Number Placeholder 1">
            <a:extLst>
              <a:ext uri="{FF2B5EF4-FFF2-40B4-BE49-F238E27FC236}">
                <a16:creationId xmlns:a16="http://schemas.microsoft.com/office/drawing/2014/main" id="{C2AEAB3D-D0FB-3F43-8932-801269A0C16D}"/>
              </a:ext>
            </a:extLst>
          </p:cNvPr>
          <p:cNvSpPr>
            <a:spLocks noGrp="1"/>
          </p:cNvSpPr>
          <p:nvPr>
            <p:ph type="sldNum" sz="quarter" idx="12"/>
          </p:nvPr>
        </p:nvSpPr>
        <p:spPr/>
        <p:txBody>
          <a:bodyPr/>
          <a:lstStyle/>
          <a:p>
            <a:fld id="{523BA762-FD51-DD42-A4ED-BDDCFD631F54}" type="slidenum">
              <a:rPr lang="en-US" smtClean="0"/>
              <a:t>17</a:t>
            </a:fld>
            <a:endParaRPr lang="en-US"/>
          </a:p>
        </p:txBody>
      </p:sp>
    </p:spTree>
    <p:extLst>
      <p:ext uri="{BB962C8B-B14F-4D97-AF65-F5344CB8AC3E}">
        <p14:creationId xmlns:p14="http://schemas.microsoft.com/office/powerpoint/2010/main" val="260673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FF7AE450-642A-2E4E-8FC3-2D8E2E5CACEE}"/>
              </a:ext>
            </a:extLst>
          </p:cNvPr>
          <p:cNvPicPr>
            <a:picLocks noChangeAspect="1" noChangeArrowheads="1"/>
          </p:cNvPicPr>
          <p:nvPr/>
        </p:nvPicPr>
        <p:blipFill>
          <a:blip r:embed="rId3">
            <a:clrChange>
              <a:clrFrom>
                <a:srgbClr val="070600"/>
              </a:clrFrom>
              <a:clrTo>
                <a:srgbClr val="070600">
                  <a:alpha val="0"/>
                </a:srgbClr>
              </a:clrTo>
            </a:clrChange>
            <a:lum contrast="-76000"/>
            <a:extLst>
              <a:ext uri="{28A0092B-C50C-407E-A947-70E740481C1C}">
                <a14:useLocalDpi xmlns:a14="http://schemas.microsoft.com/office/drawing/2010/main" val="0"/>
              </a:ext>
            </a:extLst>
          </a:blip>
          <a:srcRect/>
          <a:stretch>
            <a:fillRect/>
          </a:stretch>
        </p:blipFill>
        <p:spPr bwMode="auto">
          <a:xfrm>
            <a:off x="1828800" y="609600"/>
            <a:ext cx="4494213" cy="42672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a:extLst>
              <a:ext uri="{FF2B5EF4-FFF2-40B4-BE49-F238E27FC236}">
                <a16:creationId xmlns:a16="http://schemas.microsoft.com/office/drawing/2014/main" id="{41579050-A1B2-4C4F-AE1C-AD6BA92D05B9}"/>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t>Two satellites</a:t>
            </a:r>
            <a:br>
              <a:rPr lang="en-US" altLang="en-US" dirty="0"/>
            </a:br>
            <a:endParaRPr lang="en-US" altLang="en-US" dirty="0"/>
          </a:p>
        </p:txBody>
      </p:sp>
      <p:sp>
        <p:nvSpPr>
          <p:cNvPr id="132100" name="Rectangle 4">
            <a:extLst>
              <a:ext uri="{FF2B5EF4-FFF2-40B4-BE49-F238E27FC236}">
                <a16:creationId xmlns:a16="http://schemas.microsoft.com/office/drawing/2014/main" id="{3C3CBB2B-0AA1-AF49-985D-7F2FDD48BB33}"/>
              </a:ext>
            </a:extLst>
          </p:cNvPr>
          <p:cNvSpPr>
            <a:spLocks noGrp="1" noChangeArrowheads="1"/>
          </p:cNvSpPr>
          <p:nvPr>
            <p:ph type="body" idx="1"/>
          </p:nvPr>
        </p:nvSpPr>
        <p:spPr>
          <a:xfrm>
            <a:off x="457200" y="1219200"/>
            <a:ext cx="7985125" cy="1219200"/>
          </a:xfrm>
          <a:noFill/>
          <a:ln/>
          <a:extLst>
            <a:ext uri="{91240B29-F687-4F45-9708-019B960494DF}">
              <a14:hiddenLine xmlns:a14="http://schemas.microsoft.com/office/drawing/2010/main" w="12700">
                <a:solidFill>
                  <a:schemeClr val="tx1"/>
                </a:solidFill>
                <a:miter lim="800000"/>
                <a:headEnd/>
                <a:tailEnd/>
              </a14:hiddenLine>
            </a:ext>
          </a:extLst>
        </p:spPr>
        <p:txBody>
          <a:bodyPr lIns="92075" tIns="39688" rIns="92075" bIns="39688"/>
          <a:lstStyle/>
          <a:p>
            <a:pPr marL="0" indent="0" defTabSz="800100">
              <a:buFontTx/>
              <a:buNone/>
            </a:pPr>
            <a:r>
              <a:rPr lang="en-US" altLang="en-US" sz="2400" b="1" dirty="0"/>
              <a:t>A Second measurement yields an intersection of two spheres </a:t>
            </a:r>
          </a:p>
        </p:txBody>
      </p:sp>
      <p:sp>
        <p:nvSpPr>
          <p:cNvPr id="132101" name="Rectangle 5">
            <a:extLst>
              <a:ext uri="{FF2B5EF4-FFF2-40B4-BE49-F238E27FC236}">
                <a16:creationId xmlns:a16="http://schemas.microsoft.com/office/drawing/2014/main" id="{7E1F5811-DA2A-D84B-A4ED-20EBDF72BB7C}"/>
              </a:ext>
            </a:extLst>
          </p:cNvPr>
          <p:cNvSpPr>
            <a:spLocks noChangeArrowheads="1"/>
          </p:cNvSpPr>
          <p:nvPr/>
        </p:nvSpPr>
        <p:spPr bwMode="auto">
          <a:xfrm>
            <a:off x="533400" y="5105400"/>
            <a:ext cx="201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0" tIns="47625" rIns="95250" bIns="47625">
            <a:spAutoFit/>
          </a:bodyPr>
          <a:lstStyle>
            <a:lvl1pPr defTabSz="949325">
              <a:defRPr sz="2400">
                <a:solidFill>
                  <a:schemeClr val="tx1"/>
                </a:solidFill>
                <a:latin typeface="Times New Roman" panose="02020603050405020304" pitchFamily="18" charset="0"/>
              </a:defRPr>
            </a:lvl1pPr>
            <a:lvl2pPr marL="474663" defTabSz="949325">
              <a:defRPr sz="2400">
                <a:solidFill>
                  <a:schemeClr val="tx1"/>
                </a:solidFill>
                <a:latin typeface="Times New Roman" panose="02020603050405020304" pitchFamily="18" charset="0"/>
              </a:defRPr>
            </a:lvl2pPr>
            <a:lvl3pPr marL="949325" defTabSz="949325">
              <a:defRPr sz="2400">
                <a:solidFill>
                  <a:schemeClr val="tx1"/>
                </a:solidFill>
                <a:latin typeface="Times New Roman" panose="02020603050405020304" pitchFamily="18" charset="0"/>
              </a:defRPr>
            </a:lvl3pPr>
            <a:lvl4pPr marL="1422400" defTabSz="949325">
              <a:defRPr sz="2400">
                <a:solidFill>
                  <a:schemeClr val="tx1"/>
                </a:solidFill>
                <a:latin typeface="Times New Roman" panose="02020603050405020304" pitchFamily="18" charset="0"/>
              </a:defRPr>
            </a:lvl4pPr>
            <a:lvl5pPr marL="1897063" defTabSz="949325">
              <a:defRPr sz="2400">
                <a:solidFill>
                  <a:schemeClr val="tx1"/>
                </a:solidFill>
                <a:latin typeface="Times New Roman" panose="02020603050405020304" pitchFamily="18" charset="0"/>
              </a:defRPr>
            </a:lvl5pPr>
            <a:lvl6pPr marL="2354263" defTabSz="949325" fontAlgn="base">
              <a:spcBef>
                <a:spcPct val="0"/>
              </a:spcBef>
              <a:spcAft>
                <a:spcPct val="0"/>
              </a:spcAft>
              <a:defRPr sz="2400">
                <a:solidFill>
                  <a:schemeClr val="tx1"/>
                </a:solidFill>
                <a:latin typeface="Times New Roman" panose="02020603050405020304" pitchFamily="18" charset="0"/>
              </a:defRPr>
            </a:lvl6pPr>
            <a:lvl7pPr marL="2811463" defTabSz="949325" fontAlgn="base">
              <a:spcBef>
                <a:spcPct val="0"/>
              </a:spcBef>
              <a:spcAft>
                <a:spcPct val="0"/>
              </a:spcAft>
              <a:defRPr sz="2400">
                <a:solidFill>
                  <a:schemeClr val="tx1"/>
                </a:solidFill>
                <a:latin typeface="Times New Roman" panose="02020603050405020304" pitchFamily="18" charset="0"/>
              </a:defRPr>
            </a:lvl7pPr>
            <a:lvl8pPr marL="3268663" defTabSz="949325" fontAlgn="base">
              <a:spcBef>
                <a:spcPct val="0"/>
              </a:spcBef>
              <a:spcAft>
                <a:spcPct val="0"/>
              </a:spcAft>
              <a:defRPr sz="2400">
                <a:solidFill>
                  <a:schemeClr val="tx1"/>
                </a:solidFill>
                <a:latin typeface="Times New Roman" panose="02020603050405020304" pitchFamily="18" charset="0"/>
              </a:defRPr>
            </a:lvl8pPr>
            <a:lvl9pPr marL="3725863" defTabSz="949325"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800" b="1"/>
              <a:t>Intersection of two</a:t>
            </a:r>
          </a:p>
          <a:p>
            <a:pPr eaLnBrk="0" hangingPunct="0"/>
            <a:r>
              <a:rPr lang="en-US" altLang="en-US" sz="1800" b="1"/>
              <a:t>spheres is a circle</a:t>
            </a:r>
          </a:p>
        </p:txBody>
      </p:sp>
      <p:sp>
        <p:nvSpPr>
          <p:cNvPr id="132102" name="Line 6">
            <a:extLst>
              <a:ext uri="{FF2B5EF4-FFF2-40B4-BE49-F238E27FC236}">
                <a16:creationId xmlns:a16="http://schemas.microsoft.com/office/drawing/2014/main" id="{A9648259-1100-1E4B-B063-59038CCB410D}"/>
              </a:ext>
            </a:extLst>
          </p:cNvPr>
          <p:cNvSpPr>
            <a:spLocks noChangeShapeType="1"/>
          </p:cNvSpPr>
          <p:nvPr/>
        </p:nvSpPr>
        <p:spPr bwMode="auto">
          <a:xfrm flipH="1">
            <a:off x="2667000" y="4648200"/>
            <a:ext cx="1828800" cy="914400"/>
          </a:xfrm>
          <a:prstGeom prst="line">
            <a:avLst/>
          </a:prstGeom>
          <a:noFill/>
          <a:ln w="1270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32103" name="Object 7">
            <a:hlinkClick r:id="" action="ppaction://ole?verb=0"/>
            <a:extLst>
              <a:ext uri="{FF2B5EF4-FFF2-40B4-BE49-F238E27FC236}">
                <a16:creationId xmlns:a16="http://schemas.microsoft.com/office/drawing/2014/main" id="{79E37969-E69D-3345-9BA4-2B0C1DD4F30C}"/>
              </a:ext>
            </a:extLst>
          </p:cNvPr>
          <p:cNvGraphicFramePr>
            <a:graphicFrameLocks/>
          </p:cNvGraphicFramePr>
          <p:nvPr/>
        </p:nvGraphicFramePr>
        <p:xfrm>
          <a:off x="4876800" y="3276600"/>
          <a:ext cx="454025" cy="344488"/>
        </p:xfrm>
        <a:graphic>
          <a:graphicData uri="http://schemas.openxmlformats.org/presentationml/2006/ole">
            <mc:AlternateContent xmlns:mc="http://schemas.openxmlformats.org/markup-compatibility/2006">
              <mc:Choice xmlns:v="urn:schemas-microsoft-com:vml" Requires="v">
                <p:oleObj spid="_x0000_s27679" name="Designer 3.1 Drawing" r:id="rId4" imgW="3733800" imgH="3606800" progId="Designer">
                  <p:embed/>
                </p:oleObj>
              </mc:Choice>
              <mc:Fallback>
                <p:oleObj name="Designer 3.1 Drawing" r:id="rId4" imgW="3733800" imgH="3606800" progId="Designer">
                  <p:embed/>
                  <p:pic>
                    <p:nvPicPr>
                      <p:cNvPr id="132103" name="Object 7">
                        <a:hlinkClick r:id="" action="ppaction://ole?verb=0"/>
                        <a:extLst>
                          <a:ext uri="{FF2B5EF4-FFF2-40B4-BE49-F238E27FC236}">
                            <a16:creationId xmlns:a16="http://schemas.microsoft.com/office/drawing/2014/main" id="{79E37969-E69D-3345-9BA4-2B0C1DD4F30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76600"/>
                        <a:ext cx="4540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8">
            <a:hlinkClick r:id="" action="ppaction://ole?verb=0"/>
            <a:extLst>
              <a:ext uri="{FF2B5EF4-FFF2-40B4-BE49-F238E27FC236}">
                <a16:creationId xmlns:a16="http://schemas.microsoft.com/office/drawing/2014/main" id="{0CE8C2AE-62E4-C244-9081-0D48296A5907}"/>
              </a:ext>
            </a:extLst>
          </p:cNvPr>
          <p:cNvGraphicFramePr>
            <a:graphicFrameLocks/>
          </p:cNvGraphicFramePr>
          <p:nvPr/>
        </p:nvGraphicFramePr>
        <p:xfrm>
          <a:off x="4953000" y="5334000"/>
          <a:ext cx="454025" cy="344488"/>
        </p:xfrm>
        <a:graphic>
          <a:graphicData uri="http://schemas.openxmlformats.org/presentationml/2006/ole">
            <mc:AlternateContent xmlns:mc="http://schemas.openxmlformats.org/markup-compatibility/2006">
              <mc:Choice xmlns:v="urn:schemas-microsoft-com:vml" Requires="v">
                <p:oleObj spid="_x0000_s27680" name="Designer 3.1 Drawing" r:id="rId6" imgW="3733800" imgH="3606800" progId="Designer">
                  <p:embed/>
                </p:oleObj>
              </mc:Choice>
              <mc:Fallback>
                <p:oleObj name="Designer 3.1 Drawing" r:id="rId6" imgW="3733800" imgH="3606800" progId="Designer">
                  <p:embed/>
                  <p:pic>
                    <p:nvPicPr>
                      <p:cNvPr id="132104" name="Object 8">
                        <a:hlinkClick r:id="" action="ppaction://ole?verb=0"/>
                        <a:extLst>
                          <a:ext uri="{FF2B5EF4-FFF2-40B4-BE49-F238E27FC236}">
                            <a16:creationId xmlns:a16="http://schemas.microsoft.com/office/drawing/2014/main" id="{0CE8C2AE-62E4-C244-9081-0D48296A590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334000"/>
                        <a:ext cx="4540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2105" name="Group 9">
            <a:extLst>
              <a:ext uri="{FF2B5EF4-FFF2-40B4-BE49-F238E27FC236}">
                <a16:creationId xmlns:a16="http://schemas.microsoft.com/office/drawing/2014/main" id="{13F7C4E9-6974-434A-9A86-BB20A764D154}"/>
              </a:ext>
            </a:extLst>
          </p:cNvPr>
          <p:cNvGrpSpPr>
            <a:grpSpLocks/>
          </p:cNvGrpSpPr>
          <p:nvPr/>
        </p:nvGrpSpPr>
        <p:grpSpPr bwMode="auto">
          <a:xfrm>
            <a:off x="3657600" y="2209800"/>
            <a:ext cx="2935288" cy="2717800"/>
            <a:chOff x="2380" y="1561"/>
            <a:chExt cx="1645" cy="1522"/>
          </a:xfrm>
        </p:grpSpPr>
        <p:sp>
          <p:nvSpPr>
            <p:cNvPr id="132106" name="Arc 10">
              <a:extLst>
                <a:ext uri="{FF2B5EF4-FFF2-40B4-BE49-F238E27FC236}">
                  <a16:creationId xmlns:a16="http://schemas.microsoft.com/office/drawing/2014/main" id="{F1C2318E-B207-294C-B8B9-555AB026C397}"/>
                </a:ext>
              </a:extLst>
            </p:cNvPr>
            <p:cNvSpPr>
              <a:spLocks/>
            </p:cNvSpPr>
            <p:nvPr/>
          </p:nvSpPr>
          <p:spPr bwMode="auto">
            <a:xfrm>
              <a:off x="3206" y="1926"/>
              <a:ext cx="745"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32107" name="Group 11">
              <a:extLst>
                <a:ext uri="{FF2B5EF4-FFF2-40B4-BE49-F238E27FC236}">
                  <a16:creationId xmlns:a16="http://schemas.microsoft.com/office/drawing/2014/main" id="{387262BC-C8A1-A94D-8E34-8D079A5D1D48}"/>
                </a:ext>
              </a:extLst>
            </p:cNvPr>
            <p:cNvGrpSpPr>
              <a:grpSpLocks/>
            </p:cNvGrpSpPr>
            <p:nvPr/>
          </p:nvGrpSpPr>
          <p:grpSpPr bwMode="auto">
            <a:xfrm>
              <a:off x="2654" y="1766"/>
              <a:ext cx="1107" cy="71"/>
              <a:chOff x="3824" y="2400"/>
              <a:chExt cx="1244" cy="79"/>
            </a:xfrm>
          </p:grpSpPr>
          <p:sp>
            <p:nvSpPr>
              <p:cNvPr id="132108" name="Arc 12">
                <a:extLst>
                  <a:ext uri="{FF2B5EF4-FFF2-40B4-BE49-F238E27FC236}">
                    <a16:creationId xmlns:a16="http://schemas.microsoft.com/office/drawing/2014/main" id="{9FFBEB42-7DFC-3146-AC0B-8F85C184CD16}"/>
                  </a:ext>
                </a:extLst>
              </p:cNvPr>
              <p:cNvSpPr>
                <a:spLocks/>
              </p:cNvSpPr>
              <p:nvPr/>
            </p:nvSpPr>
            <p:spPr bwMode="auto">
              <a:xfrm>
                <a:off x="3824" y="2400"/>
                <a:ext cx="616" cy="79"/>
              </a:xfrm>
              <a:custGeom>
                <a:avLst/>
                <a:gdLst>
                  <a:gd name="G0" fmla="+- 21600 0 0"/>
                  <a:gd name="G1" fmla="+- 279 0 0"/>
                  <a:gd name="G2" fmla="+- 21600 0 0"/>
                  <a:gd name="T0" fmla="*/ 21600 w 21600"/>
                  <a:gd name="T1" fmla="*/ 21879 h 21879"/>
                  <a:gd name="T2" fmla="*/ 2 w 21600"/>
                  <a:gd name="T3" fmla="*/ 0 h 21879"/>
                  <a:gd name="T4" fmla="*/ 21600 w 21600"/>
                  <a:gd name="T5" fmla="*/ 279 h 21879"/>
                </a:gdLst>
                <a:ahLst/>
                <a:cxnLst>
                  <a:cxn ang="0">
                    <a:pos x="T0" y="T1"/>
                  </a:cxn>
                  <a:cxn ang="0">
                    <a:pos x="T2" y="T3"/>
                  </a:cxn>
                  <a:cxn ang="0">
                    <a:pos x="T4" y="T5"/>
                  </a:cxn>
                </a:cxnLst>
                <a:rect l="0" t="0" r="r" b="b"/>
                <a:pathLst>
                  <a:path w="21600" h="21879" fill="none" extrusionOk="0">
                    <a:moveTo>
                      <a:pt x="21600" y="21879"/>
                    </a:moveTo>
                    <a:cubicBezTo>
                      <a:pt x="9670" y="21879"/>
                      <a:pt x="0" y="12208"/>
                      <a:pt x="0" y="279"/>
                    </a:cubicBezTo>
                    <a:cubicBezTo>
                      <a:pt x="0" y="185"/>
                      <a:pt x="0" y="92"/>
                      <a:pt x="1" y="-1"/>
                    </a:cubicBezTo>
                  </a:path>
                  <a:path w="21600" h="21879" stroke="0" extrusionOk="0">
                    <a:moveTo>
                      <a:pt x="21600" y="21879"/>
                    </a:moveTo>
                    <a:cubicBezTo>
                      <a:pt x="9670" y="21879"/>
                      <a:pt x="0" y="12208"/>
                      <a:pt x="0" y="279"/>
                    </a:cubicBezTo>
                    <a:cubicBezTo>
                      <a:pt x="0" y="185"/>
                      <a:pt x="0" y="92"/>
                      <a:pt x="1" y="-1"/>
                    </a:cubicBezTo>
                    <a:lnTo>
                      <a:pt x="21600"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09" name="Arc 13">
                <a:extLst>
                  <a:ext uri="{FF2B5EF4-FFF2-40B4-BE49-F238E27FC236}">
                    <a16:creationId xmlns:a16="http://schemas.microsoft.com/office/drawing/2014/main" id="{0E5548D2-51DA-5645-98DD-EF665195F430}"/>
                  </a:ext>
                </a:extLst>
              </p:cNvPr>
              <p:cNvSpPr>
                <a:spLocks/>
              </p:cNvSpPr>
              <p:nvPr/>
            </p:nvSpPr>
            <p:spPr bwMode="auto">
              <a:xfrm>
                <a:off x="4451" y="2400"/>
                <a:ext cx="617" cy="79"/>
              </a:xfrm>
              <a:custGeom>
                <a:avLst/>
                <a:gdLst>
                  <a:gd name="G0" fmla="+- 35 0 0"/>
                  <a:gd name="G1" fmla="+- 279 0 0"/>
                  <a:gd name="G2" fmla="+- 21600 0 0"/>
                  <a:gd name="T0" fmla="*/ 21633 w 21635"/>
                  <a:gd name="T1" fmla="*/ 0 h 21879"/>
                  <a:gd name="T2" fmla="*/ 0 w 21635"/>
                  <a:gd name="T3" fmla="*/ 21879 h 21879"/>
                  <a:gd name="T4" fmla="*/ 35 w 21635"/>
                  <a:gd name="T5" fmla="*/ 279 h 21879"/>
                </a:gdLst>
                <a:ahLst/>
                <a:cxnLst>
                  <a:cxn ang="0">
                    <a:pos x="T0" y="T1"/>
                  </a:cxn>
                  <a:cxn ang="0">
                    <a:pos x="T2" y="T3"/>
                  </a:cxn>
                  <a:cxn ang="0">
                    <a:pos x="T4" y="T5"/>
                  </a:cxn>
                </a:cxnLst>
                <a:rect l="0" t="0" r="r" b="b"/>
                <a:pathLst>
                  <a:path w="21635" h="21879" fill="none" extrusionOk="0">
                    <a:moveTo>
                      <a:pt x="21633" y="-1"/>
                    </a:moveTo>
                    <a:cubicBezTo>
                      <a:pt x="21634" y="92"/>
                      <a:pt x="21635" y="185"/>
                      <a:pt x="21635" y="279"/>
                    </a:cubicBezTo>
                    <a:cubicBezTo>
                      <a:pt x="21635" y="12208"/>
                      <a:pt x="11964" y="21879"/>
                      <a:pt x="35" y="21879"/>
                    </a:cubicBezTo>
                    <a:cubicBezTo>
                      <a:pt x="23" y="21879"/>
                      <a:pt x="11" y="21878"/>
                      <a:pt x="0" y="21878"/>
                    </a:cubicBezTo>
                  </a:path>
                  <a:path w="21635" h="21879" stroke="0" extrusionOk="0">
                    <a:moveTo>
                      <a:pt x="21633" y="-1"/>
                    </a:moveTo>
                    <a:cubicBezTo>
                      <a:pt x="21634" y="92"/>
                      <a:pt x="21635" y="185"/>
                      <a:pt x="21635" y="279"/>
                    </a:cubicBezTo>
                    <a:cubicBezTo>
                      <a:pt x="21635" y="12208"/>
                      <a:pt x="11964" y="21879"/>
                      <a:pt x="35" y="21879"/>
                    </a:cubicBezTo>
                    <a:cubicBezTo>
                      <a:pt x="23" y="21879"/>
                      <a:pt x="11" y="21878"/>
                      <a:pt x="0" y="21878"/>
                    </a:cubicBezTo>
                    <a:lnTo>
                      <a:pt x="35"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32110" name="Arc 14">
              <a:extLst>
                <a:ext uri="{FF2B5EF4-FFF2-40B4-BE49-F238E27FC236}">
                  <a16:creationId xmlns:a16="http://schemas.microsoft.com/office/drawing/2014/main" id="{B195A3F7-6E2E-674D-B0BB-FE7E8FBA1C52}"/>
                </a:ext>
              </a:extLst>
            </p:cNvPr>
            <p:cNvSpPr>
              <a:spLocks/>
            </p:cNvSpPr>
            <p:nvPr/>
          </p:nvSpPr>
          <p:spPr bwMode="auto">
            <a:xfrm>
              <a:off x="2454" y="2033"/>
              <a:ext cx="748" cy="103"/>
            </a:xfrm>
            <a:custGeom>
              <a:avLst/>
              <a:gdLst>
                <a:gd name="G0" fmla="+- 21600 0 0"/>
                <a:gd name="G1" fmla="+- 187 0 0"/>
                <a:gd name="G2" fmla="+- 21600 0 0"/>
                <a:gd name="T0" fmla="*/ 21574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574" y="21786"/>
                  </a:moveTo>
                  <a:cubicBezTo>
                    <a:pt x="9654" y="21772"/>
                    <a:pt x="0" y="12106"/>
                    <a:pt x="0" y="187"/>
                  </a:cubicBezTo>
                  <a:cubicBezTo>
                    <a:pt x="0" y="124"/>
                    <a:pt x="0" y="62"/>
                    <a:pt x="0" y="-1"/>
                  </a:cubicBezTo>
                </a:path>
                <a:path w="21600" h="21787" stroke="0" extrusionOk="0">
                  <a:moveTo>
                    <a:pt x="21574" y="21786"/>
                  </a:moveTo>
                  <a:cubicBezTo>
                    <a:pt x="9654" y="21772"/>
                    <a:pt x="0" y="1210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11" name="Arc 15">
              <a:extLst>
                <a:ext uri="{FF2B5EF4-FFF2-40B4-BE49-F238E27FC236}">
                  <a16:creationId xmlns:a16="http://schemas.microsoft.com/office/drawing/2014/main" id="{D3F73F46-9D33-2D4B-9BD6-C515D3F3BA10}"/>
                </a:ext>
              </a:extLst>
            </p:cNvPr>
            <p:cNvSpPr>
              <a:spLocks/>
            </p:cNvSpPr>
            <p:nvPr/>
          </p:nvSpPr>
          <p:spPr bwMode="auto">
            <a:xfrm>
              <a:off x="3214" y="2033"/>
              <a:ext cx="747" cy="103"/>
            </a:xfrm>
            <a:custGeom>
              <a:avLst/>
              <a:gdLst>
                <a:gd name="G0" fmla="+- 0 0 0"/>
                <a:gd name="G1" fmla="+- 187 0 0"/>
                <a:gd name="G2" fmla="+- 21600 0 0"/>
                <a:gd name="T0" fmla="*/ 21599 w 21600"/>
                <a:gd name="T1" fmla="*/ 0 h 21787"/>
                <a:gd name="T2" fmla="*/ 0 w 21600"/>
                <a:gd name="T3" fmla="*/ 21787 h 21787"/>
                <a:gd name="T4" fmla="*/ 0 w 21600"/>
                <a:gd name="T5" fmla="*/ 187 h 21787"/>
              </a:gdLst>
              <a:ahLst/>
              <a:cxnLst>
                <a:cxn ang="0">
                  <a:pos x="T0" y="T1"/>
                </a:cxn>
                <a:cxn ang="0">
                  <a:pos x="T2" y="T3"/>
                </a:cxn>
                <a:cxn ang="0">
                  <a:pos x="T4" y="T5"/>
                </a:cxn>
              </a:cxnLst>
              <a:rect l="0" t="0" r="r" b="b"/>
              <a:pathLst>
                <a:path w="21600" h="21787" fill="none" extrusionOk="0">
                  <a:moveTo>
                    <a:pt x="21599" y="-1"/>
                  </a:moveTo>
                  <a:cubicBezTo>
                    <a:pt x="21599" y="62"/>
                    <a:pt x="21600" y="124"/>
                    <a:pt x="21600" y="187"/>
                  </a:cubicBezTo>
                  <a:cubicBezTo>
                    <a:pt x="21600" y="12116"/>
                    <a:pt x="11929" y="21787"/>
                    <a:pt x="0" y="21787"/>
                  </a:cubicBezTo>
                </a:path>
                <a:path w="21600" h="21787" stroke="0" extrusionOk="0">
                  <a:moveTo>
                    <a:pt x="21599" y="-1"/>
                  </a:moveTo>
                  <a:cubicBezTo>
                    <a:pt x="21599" y="62"/>
                    <a:pt x="21600" y="124"/>
                    <a:pt x="21600" y="187"/>
                  </a:cubicBezTo>
                  <a:cubicBezTo>
                    <a:pt x="21600" y="12116"/>
                    <a:pt x="11929" y="21787"/>
                    <a:pt x="0" y="21787"/>
                  </a:cubicBezTo>
                  <a:lnTo>
                    <a:pt x="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12" name="Oval 16">
              <a:extLst>
                <a:ext uri="{FF2B5EF4-FFF2-40B4-BE49-F238E27FC236}">
                  <a16:creationId xmlns:a16="http://schemas.microsoft.com/office/drawing/2014/main" id="{7C25AAA7-582F-F241-A764-2B198FB7E3BE}"/>
                </a:ext>
              </a:extLst>
            </p:cNvPr>
            <p:cNvSpPr>
              <a:spLocks noChangeArrowheads="1"/>
            </p:cNvSpPr>
            <p:nvPr/>
          </p:nvSpPr>
          <p:spPr bwMode="auto">
            <a:xfrm>
              <a:off x="2380" y="1561"/>
              <a:ext cx="1645" cy="1522"/>
            </a:xfrm>
            <a:prstGeom prst="ellipse">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32113" name="Group 17">
              <a:extLst>
                <a:ext uri="{FF2B5EF4-FFF2-40B4-BE49-F238E27FC236}">
                  <a16:creationId xmlns:a16="http://schemas.microsoft.com/office/drawing/2014/main" id="{DC6589E2-0476-0649-83E7-26FBE8645568}"/>
                </a:ext>
              </a:extLst>
            </p:cNvPr>
            <p:cNvGrpSpPr>
              <a:grpSpLocks/>
            </p:cNvGrpSpPr>
            <p:nvPr/>
          </p:nvGrpSpPr>
          <p:grpSpPr bwMode="auto">
            <a:xfrm>
              <a:off x="2388" y="2373"/>
              <a:ext cx="1636" cy="89"/>
              <a:chOff x="3525" y="3082"/>
              <a:chExt cx="1839" cy="100"/>
            </a:xfrm>
          </p:grpSpPr>
          <p:sp>
            <p:nvSpPr>
              <p:cNvPr id="132114" name="Arc 18">
                <a:extLst>
                  <a:ext uri="{FF2B5EF4-FFF2-40B4-BE49-F238E27FC236}">
                    <a16:creationId xmlns:a16="http://schemas.microsoft.com/office/drawing/2014/main" id="{5420E146-24B1-CB43-8122-EA4A610F8D3B}"/>
                  </a:ext>
                </a:extLst>
              </p:cNvPr>
              <p:cNvSpPr>
                <a:spLocks/>
              </p:cNvSpPr>
              <p:nvPr/>
            </p:nvSpPr>
            <p:spPr bwMode="auto">
              <a:xfrm>
                <a:off x="3525" y="3082"/>
                <a:ext cx="912" cy="100"/>
              </a:xfrm>
              <a:custGeom>
                <a:avLst/>
                <a:gdLst>
                  <a:gd name="G0" fmla="+- 21600 0 0"/>
                  <a:gd name="G1" fmla="+- 217 0 0"/>
                  <a:gd name="G2" fmla="+- 21600 0 0"/>
                  <a:gd name="T0" fmla="*/ 21600 w 21600"/>
                  <a:gd name="T1" fmla="*/ 21817 h 21817"/>
                  <a:gd name="T2" fmla="*/ 1 w 21600"/>
                  <a:gd name="T3" fmla="*/ 0 h 21817"/>
                  <a:gd name="T4" fmla="*/ 21600 w 21600"/>
                  <a:gd name="T5" fmla="*/ 217 h 21817"/>
                </a:gdLst>
                <a:ahLst/>
                <a:cxnLst>
                  <a:cxn ang="0">
                    <a:pos x="T0" y="T1"/>
                  </a:cxn>
                  <a:cxn ang="0">
                    <a:pos x="T2" y="T3"/>
                  </a:cxn>
                  <a:cxn ang="0">
                    <a:pos x="T4" y="T5"/>
                  </a:cxn>
                </a:cxnLst>
                <a:rect l="0" t="0" r="r" b="b"/>
                <a:pathLst>
                  <a:path w="21600" h="21817" fill="none" extrusionOk="0">
                    <a:moveTo>
                      <a:pt x="21600" y="21817"/>
                    </a:moveTo>
                    <a:cubicBezTo>
                      <a:pt x="9670" y="21817"/>
                      <a:pt x="0" y="12146"/>
                      <a:pt x="0" y="217"/>
                    </a:cubicBezTo>
                    <a:cubicBezTo>
                      <a:pt x="0" y="144"/>
                      <a:pt x="0" y="72"/>
                      <a:pt x="1" y="0"/>
                    </a:cubicBezTo>
                  </a:path>
                  <a:path w="21600" h="21817" stroke="0" extrusionOk="0">
                    <a:moveTo>
                      <a:pt x="21600" y="21817"/>
                    </a:moveTo>
                    <a:cubicBezTo>
                      <a:pt x="9670" y="21817"/>
                      <a:pt x="0" y="12146"/>
                      <a:pt x="0" y="217"/>
                    </a:cubicBezTo>
                    <a:cubicBezTo>
                      <a:pt x="0" y="144"/>
                      <a:pt x="0" y="72"/>
                      <a:pt x="1" y="0"/>
                    </a:cubicBezTo>
                    <a:lnTo>
                      <a:pt x="2160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15" name="Arc 19">
                <a:extLst>
                  <a:ext uri="{FF2B5EF4-FFF2-40B4-BE49-F238E27FC236}">
                    <a16:creationId xmlns:a16="http://schemas.microsoft.com/office/drawing/2014/main" id="{B9C7797C-D404-7746-B098-26829826CE1F}"/>
                  </a:ext>
                </a:extLst>
              </p:cNvPr>
              <p:cNvSpPr>
                <a:spLocks/>
              </p:cNvSpPr>
              <p:nvPr/>
            </p:nvSpPr>
            <p:spPr bwMode="auto">
              <a:xfrm>
                <a:off x="4452" y="3082"/>
                <a:ext cx="912" cy="100"/>
              </a:xfrm>
              <a:custGeom>
                <a:avLst/>
                <a:gdLst>
                  <a:gd name="G0" fmla="+- 0 0 0"/>
                  <a:gd name="G1" fmla="+- 217 0 0"/>
                  <a:gd name="G2" fmla="+- 21600 0 0"/>
                  <a:gd name="T0" fmla="*/ 21599 w 21600"/>
                  <a:gd name="T1" fmla="*/ 0 h 21817"/>
                  <a:gd name="T2" fmla="*/ 0 w 21600"/>
                  <a:gd name="T3" fmla="*/ 21817 h 21817"/>
                  <a:gd name="T4" fmla="*/ 0 w 21600"/>
                  <a:gd name="T5" fmla="*/ 217 h 21817"/>
                </a:gdLst>
                <a:ahLst/>
                <a:cxnLst>
                  <a:cxn ang="0">
                    <a:pos x="T0" y="T1"/>
                  </a:cxn>
                  <a:cxn ang="0">
                    <a:pos x="T2" y="T3"/>
                  </a:cxn>
                  <a:cxn ang="0">
                    <a:pos x="T4" y="T5"/>
                  </a:cxn>
                </a:cxnLst>
                <a:rect l="0" t="0" r="r" b="b"/>
                <a:pathLst>
                  <a:path w="21600" h="21817" fill="none" extrusionOk="0">
                    <a:moveTo>
                      <a:pt x="21598" y="0"/>
                    </a:moveTo>
                    <a:cubicBezTo>
                      <a:pt x="21599" y="72"/>
                      <a:pt x="21600" y="144"/>
                      <a:pt x="21600" y="217"/>
                    </a:cubicBezTo>
                    <a:cubicBezTo>
                      <a:pt x="21600" y="12146"/>
                      <a:pt x="11929" y="21817"/>
                      <a:pt x="0" y="21817"/>
                    </a:cubicBezTo>
                  </a:path>
                  <a:path w="21600" h="21817" stroke="0" extrusionOk="0">
                    <a:moveTo>
                      <a:pt x="21598" y="0"/>
                    </a:moveTo>
                    <a:cubicBezTo>
                      <a:pt x="21599" y="72"/>
                      <a:pt x="21600" y="144"/>
                      <a:pt x="21600" y="217"/>
                    </a:cubicBezTo>
                    <a:cubicBezTo>
                      <a:pt x="21600" y="12146"/>
                      <a:pt x="11929" y="21817"/>
                      <a:pt x="0" y="21817"/>
                    </a:cubicBezTo>
                    <a:lnTo>
                      <a:pt x="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32116" name="Arc 20">
              <a:extLst>
                <a:ext uri="{FF2B5EF4-FFF2-40B4-BE49-F238E27FC236}">
                  <a16:creationId xmlns:a16="http://schemas.microsoft.com/office/drawing/2014/main" id="{94F7CAF0-25BD-B84C-BE46-1DAD7F912337}"/>
                </a:ext>
              </a:extLst>
            </p:cNvPr>
            <p:cNvSpPr>
              <a:spLocks/>
            </p:cNvSpPr>
            <p:nvPr/>
          </p:nvSpPr>
          <p:spPr bwMode="auto">
            <a:xfrm>
              <a:off x="2460" y="2646"/>
              <a:ext cx="735" cy="103"/>
            </a:xfrm>
            <a:custGeom>
              <a:avLst/>
              <a:gdLst>
                <a:gd name="G0" fmla="+- 21600 0 0"/>
                <a:gd name="G1" fmla="+- 187 0 0"/>
                <a:gd name="G2" fmla="+- 21600 0 0"/>
                <a:gd name="T0" fmla="*/ 21600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600" y="21787"/>
                  </a:moveTo>
                  <a:cubicBezTo>
                    <a:pt x="9670" y="21787"/>
                    <a:pt x="0" y="12116"/>
                    <a:pt x="0" y="187"/>
                  </a:cubicBezTo>
                  <a:cubicBezTo>
                    <a:pt x="0" y="124"/>
                    <a:pt x="0" y="62"/>
                    <a:pt x="0" y="-1"/>
                  </a:cubicBezTo>
                </a:path>
                <a:path w="21600" h="21787" stroke="0" extrusionOk="0">
                  <a:moveTo>
                    <a:pt x="21600" y="21787"/>
                  </a:moveTo>
                  <a:cubicBezTo>
                    <a:pt x="9670" y="21787"/>
                    <a:pt x="0" y="1211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17" name="Arc 21">
              <a:extLst>
                <a:ext uri="{FF2B5EF4-FFF2-40B4-BE49-F238E27FC236}">
                  <a16:creationId xmlns:a16="http://schemas.microsoft.com/office/drawing/2014/main" id="{92B32F6C-3DDC-2149-8CD6-3A04EA9A82EA}"/>
                </a:ext>
              </a:extLst>
            </p:cNvPr>
            <p:cNvSpPr>
              <a:spLocks/>
            </p:cNvSpPr>
            <p:nvPr/>
          </p:nvSpPr>
          <p:spPr bwMode="auto">
            <a:xfrm>
              <a:off x="3207" y="2646"/>
              <a:ext cx="736" cy="103"/>
            </a:xfrm>
            <a:custGeom>
              <a:avLst/>
              <a:gdLst>
                <a:gd name="G0" fmla="+- 26 0 0"/>
                <a:gd name="G1" fmla="+- 187 0 0"/>
                <a:gd name="G2" fmla="+- 21600 0 0"/>
                <a:gd name="T0" fmla="*/ 21625 w 21626"/>
                <a:gd name="T1" fmla="*/ 0 h 21787"/>
                <a:gd name="T2" fmla="*/ 0 w 21626"/>
                <a:gd name="T3" fmla="*/ 21787 h 21787"/>
                <a:gd name="T4" fmla="*/ 26 w 21626"/>
                <a:gd name="T5" fmla="*/ 187 h 21787"/>
              </a:gdLst>
              <a:ahLst/>
              <a:cxnLst>
                <a:cxn ang="0">
                  <a:pos x="T0" y="T1"/>
                </a:cxn>
                <a:cxn ang="0">
                  <a:pos x="T2" y="T3"/>
                </a:cxn>
                <a:cxn ang="0">
                  <a:pos x="T4" y="T5"/>
                </a:cxn>
              </a:cxnLst>
              <a:rect l="0" t="0" r="r" b="b"/>
              <a:pathLst>
                <a:path w="21626" h="21787" fill="none" extrusionOk="0">
                  <a:moveTo>
                    <a:pt x="21625" y="-1"/>
                  </a:moveTo>
                  <a:cubicBezTo>
                    <a:pt x="21625" y="62"/>
                    <a:pt x="21626" y="124"/>
                    <a:pt x="21626" y="187"/>
                  </a:cubicBezTo>
                  <a:cubicBezTo>
                    <a:pt x="21626" y="12116"/>
                    <a:pt x="11955" y="21787"/>
                    <a:pt x="26" y="21787"/>
                  </a:cubicBezTo>
                  <a:cubicBezTo>
                    <a:pt x="17" y="21787"/>
                    <a:pt x="8" y="21786"/>
                    <a:pt x="0" y="21786"/>
                  </a:cubicBezTo>
                </a:path>
                <a:path w="21626" h="21787" stroke="0" extrusionOk="0">
                  <a:moveTo>
                    <a:pt x="21625" y="-1"/>
                  </a:moveTo>
                  <a:cubicBezTo>
                    <a:pt x="21625" y="62"/>
                    <a:pt x="21626" y="124"/>
                    <a:pt x="21626" y="187"/>
                  </a:cubicBezTo>
                  <a:cubicBezTo>
                    <a:pt x="21626" y="12116"/>
                    <a:pt x="11955" y="21787"/>
                    <a:pt x="26" y="21787"/>
                  </a:cubicBezTo>
                  <a:cubicBezTo>
                    <a:pt x="17" y="21787"/>
                    <a:pt x="8" y="21786"/>
                    <a:pt x="0" y="21786"/>
                  </a:cubicBezTo>
                  <a:lnTo>
                    <a:pt x="26"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18" name="Arc 22">
              <a:extLst>
                <a:ext uri="{FF2B5EF4-FFF2-40B4-BE49-F238E27FC236}">
                  <a16:creationId xmlns:a16="http://schemas.microsoft.com/office/drawing/2014/main" id="{D20BBE58-1649-0941-915E-0DF1850E576E}"/>
                </a:ext>
              </a:extLst>
            </p:cNvPr>
            <p:cNvSpPr>
              <a:spLocks/>
            </p:cNvSpPr>
            <p:nvPr/>
          </p:nvSpPr>
          <p:spPr bwMode="auto">
            <a:xfrm>
              <a:off x="2681" y="2905"/>
              <a:ext cx="515" cy="6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19" name="Arc 23">
              <a:extLst>
                <a:ext uri="{FF2B5EF4-FFF2-40B4-BE49-F238E27FC236}">
                  <a16:creationId xmlns:a16="http://schemas.microsoft.com/office/drawing/2014/main" id="{DDEA67FF-29B0-3C4B-8CBC-9240D0144EA4}"/>
                </a:ext>
              </a:extLst>
            </p:cNvPr>
            <p:cNvSpPr>
              <a:spLocks/>
            </p:cNvSpPr>
            <p:nvPr/>
          </p:nvSpPr>
          <p:spPr bwMode="auto">
            <a:xfrm>
              <a:off x="3205" y="2905"/>
              <a:ext cx="514" cy="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0" name="Arc 24">
              <a:extLst>
                <a:ext uri="{FF2B5EF4-FFF2-40B4-BE49-F238E27FC236}">
                  <a16:creationId xmlns:a16="http://schemas.microsoft.com/office/drawing/2014/main" id="{D718246F-F8E8-3A45-9ED2-89A7C553425A}"/>
                </a:ext>
              </a:extLst>
            </p:cNvPr>
            <p:cNvSpPr>
              <a:spLocks/>
            </p:cNvSpPr>
            <p:nvPr/>
          </p:nvSpPr>
          <p:spPr bwMode="auto">
            <a:xfrm>
              <a:off x="2656" y="1694"/>
              <a:ext cx="548" cy="67"/>
            </a:xfrm>
            <a:custGeom>
              <a:avLst/>
              <a:gdLst>
                <a:gd name="G0" fmla="+- 21600 0 0"/>
                <a:gd name="G1" fmla="+- 21600 0 0"/>
                <a:gd name="G2" fmla="+- 21600 0 0"/>
                <a:gd name="T0" fmla="*/ 0 w 21600"/>
                <a:gd name="T1" fmla="*/ 21600 h 21600"/>
                <a:gd name="T2" fmla="*/ 2156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1" name="Arc 25">
              <a:extLst>
                <a:ext uri="{FF2B5EF4-FFF2-40B4-BE49-F238E27FC236}">
                  <a16:creationId xmlns:a16="http://schemas.microsoft.com/office/drawing/2014/main" id="{C94F887F-8815-B541-9FEC-4750C6A7894D}"/>
                </a:ext>
              </a:extLst>
            </p:cNvPr>
            <p:cNvSpPr>
              <a:spLocks/>
            </p:cNvSpPr>
            <p:nvPr/>
          </p:nvSpPr>
          <p:spPr bwMode="auto">
            <a:xfrm>
              <a:off x="3206" y="1694"/>
              <a:ext cx="548" cy="67"/>
            </a:xfrm>
            <a:custGeom>
              <a:avLst/>
              <a:gdLst>
                <a:gd name="G0" fmla="+- 35 0 0"/>
                <a:gd name="G1" fmla="+- 21600 0 0"/>
                <a:gd name="G2" fmla="+- 21600 0 0"/>
                <a:gd name="T0" fmla="*/ 0 w 21635"/>
                <a:gd name="T1" fmla="*/ 0 h 21600"/>
                <a:gd name="T2" fmla="*/ 21635 w 21635"/>
                <a:gd name="T3" fmla="*/ 21600 h 21600"/>
                <a:gd name="T4" fmla="*/ 35 w 21635"/>
                <a:gd name="T5" fmla="*/ 21600 h 21600"/>
              </a:gdLst>
              <a:ahLst/>
              <a:cxnLst>
                <a:cxn ang="0">
                  <a:pos x="T0" y="T1"/>
                </a:cxn>
                <a:cxn ang="0">
                  <a:pos x="T2" y="T3"/>
                </a:cxn>
                <a:cxn ang="0">
                  <a:pos x="T4" y="T5"/>
                </a:cxn>
              </a:cxnLst>
              <a:rect l="0" t="0" r="r" b="b"/>
              <a:pathLst>
                <a:path w="21635" h="21600" fill="none" extrusionOk="0">
                  <a:moveTo>
                    <a:pt x="0" y="0"/>
                  </a:moveTo>
                  <a:cubicBezTo>
                    <a:pt x="11" y="0"/>
                    <a:pt x="23" y="0"/>
                    <a:pt x="35" y="0"/>
                  </a:cubicBezTo>
                  <a:cubicBezTo>
                    <a:pt x="11964" y="0"/>
                    <a:pt x="21635" y="9670"/>
                    <a:pt x="21635" y="21600"/>
                  </a:cubicBezTo>
                </a:path>
                <a:path w="21635" h="21600" stroke="0" extrusionOk="0">
                  <a:moveTo>
                    <a:pt x="0" y="0"/>
                  </a:moveTo>
                  <a:cubicBezTo>
                    <a:pt x="11" y="0"/>
                    <a:pt x="23" y="0"/>
                    <a:pt x="35" y="0"/>
                  </a:cubicBezTo>
                  <a:cubicBezTo>
                    <a:pt x="11964" y="0"/>
                    <a:pt x="21635" y="9670"/>
                    <a:pt x="21635" y="21600"/>
                  </a:cubicBezTo>
                  <a:lnTo>
                    <a:pt x="35"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2" name="Arc 26">
              <a:extLst>
                <a:ext uri="{FF2B5EF4-FFF2-40B4-BE49-F238E27FC236}">
                  <a16:creationId xmlns:a16="http://schemas.microsoft.com/office/drawing/2014/main" id="{7D45FCCF-40D4-FC4C-A22A-C6A3D55C4152}"/>
                </a:ext>
              </a:extLst>
            </p:cNvPr>
            <p:cNvSpPr>
              <a:spLocks/>
            </p:cNvSpPr>
            <p:nvPr/>
          </p:nvSpPr>
          <p:spPr bwMode="auto">
            <a:xfrm>
              <a:off x="2459" y="1925"/>
              <a:ext cx="745" cy="97"/>
            </a:xfrm>
            <a:custGeom>
              <a:avLst/>
              <a:gdLst>
                <a:gd name="G0" fmla="+- 21600 0 0"/>
                <a:gd name="G1" fmla="+- 21600 0 0"/>
                <a:gd name="G2" fmla="+- 21600 0 0"/>
                <a:gd name="T0" fmla="*/ 1 w 21600"/>
                <a:gd name="T1" fmla="*/ 21798 h 21798"/>
                <a:gd name="T2" fmla="*/ 21574 w 21600"/>
                <a:gd name="T3" fmla="*/ 0 h 21798"/>
                <a:gd name="T4" fmla="*/ 21600 w 21600"/>
                <a:gd name="T5" fmla="*/ 21600 h 21798"/>
              </a:gdLst>
              <a:ahLst/>
              <a:cxnLst>
                <a:cxn ang="0">
                  <a:pos x="T0" y="T1"/>
                </a:cxn>
                <a:cxn ang="0">
                  <a:pos x="T2" y="T3"/>
                </a:cxn>
                <a:cxn ang="0">
                  <a:pos x="T4" y="T5"/>
                </a:cxn>
              </a:cxnLst>
              <a:rect l="0" t="0" r="r" b="b"/>
              <a:pathLst>
                <a:path w="21600" h="21798" fill="none" extrusionOk="0">
                  <a:moveTo>
                    <a:pt x="0" y="21798"/>
                  </a:moveTo>
                  <a:cubicBezTo>
                    <a:pt x="0" y="21732"/>
                    <a:pt x="0" y="21666"/>
                    <a:pt x="0" y="21600"/>
                  </a:cubicBezTo>
                  <a:cubicBezTo>
                    <a:pt x="0" y="9680"/>
                    <a:pt x="9654" y="14"/>
                    <a:pt x="21574" y="0"/>
                  </a:cubicBezTo>
                </a:path>
                <a:path w="21600" h="21798" stroke="0" extrusionOk="0">
                  <a:moveTo>
                    <a:pt x="0" y="21798"/>
                  </a:moveTo>
                  <a:cubicBezTo>
                    <a:pt x="0" y="21732"/>
                    <a:pt x="0" y="21666"/>
                    <a:pt x="0" y="21600"/>
                  </a:cubicBez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3" name="Arc 27">
              <a:extLst>
                <a:ext uri="{FF2B5EF4-FFF2-40B4-BE49-F238E27FC236}">
                  <a16:creationId xmlns:a16="http://schemas.microsoft.com/office/drawing/2014/main" id="{DE2ECD3D-3315-CB49-851D-F3E4F4AEB84F}"/>
                </a:ext>
              </a:extLst>
            </p:cNvPr>
            <p:cNvSpPr>
              <a:spLocks/>
            </p:cNvSpPr>
            <p:nvPr/>
          </p:nvSpPr>
          <p:spPr bwMode="auto">
            <a:xfrm>
              <a:off x="2393" y="2280"/>
              <a:ext cx="809" cy="85"/>
            </a:xfrm>
            <a:custGeom>
              <a:avLst/>
              <a:gdLst>
                <a:gd name="G0" fmla="+- 21600 0 0"/>
                <a:gd name="G1" fmla="+- 21600 0 0"/>
                <a:gd name="G2" fmla="+- 21600 0 0"/>
                <a:gd name="T0" fmla="*/ 1 w 21600"/>
                <a:gd name="T1" fmla="*/ 21830 h 21830"/>
                <a:gd name="T2" fmla="*/ 21576 w 21600"/>
                <a:gd name="T3" fmla="*/ 0 h 21830"/>
                <a:gd name="T4" fmla="*/ 21600 w 21600"/>
                <a:gd name="T5" fmla="*/ 21600 h 21830"/>
              </a:gdLst>
              <a:ahLst/>
              <a:cxnLst>
                <a:cxn ang="0">
                  <a:pos x="T0" y="T1"/>
                </a:cxn>
                <a:cxn ang="0">
                  <a:pos x="T2" y="T3"/>
                </a:cxn>
                <a:cxn ang="0">
                  <a:pos x="T4" y="T5"/>
                </a:cxn>
              </a:cxnLst>
              <a:rect l="0" t="0" r="r" b="b"/>
              <a:pathLst>
                <a:path w="21600" h="21830" fill="none" extrusionOk="0">
                  <a:moveTo>
                    <a:pt x="1" y="21829"/>
                  </a:moveTo>
                  <a:cubicBezTo>
                    <a:pt x="0" y="21753"/>
                    <a:pt x="0" y="21676"/>
                    <a:pt x="0" y="21600"/>
                  </a:cubicBezTo>
                  <a:cubicBezTo>
                    <a:pt x="0" y="9680"/>
                    <a:pt x="9656" y="13"/>
                    <a:pt x="21576" y="0"/>
                  </a:cubicBezTo>
                </a:path>
                <a:path w="21600" h="21830" stroke="0" extrusionOk="0">
                  <a:moveTo>
                    <a:pt x="1" y="21829"/>
                  </a:moveTo>
                  <a:cubicBezTo>
                    <a:pt x="0" y="21753"/>
                    <a:pt x="0" y="21676"/>
                    <a:pt x="0" y="21600"/>
                  </a:cubicBezTo>
                  <a:cubicBezTo>
                    <a:pt x="0" y="9680"/>
                    <a:pt x="9656" y="13"/>
                    <a:pt x="21576"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4" name="Arc 28">
              <a:extLst>
                <a:ext uri="{FF2B5EF4-FFF2-40B4-BE49-F238E27FC236}">
                  <a16:creationId xmlns:a16="http://schemas.microsoft.com/office/drawing/2014/main" id="{565C83B4-A114-D146-A828-C2B7996FEF4F}"/>
                </a:ext>
              </a:extLst>
            </p:cNvPr>
            <p:cNvSpPr>
              <a:spLocks/>
            </p:cNvSpPr>
            <p:nvPr/>
          </p:nvSpPr>
          <p:spPr bwMode="auto">
            <a:xfrm>
              <a:off x="3205" y="2280"/>
              <a:ext cx="809" cy="85"/>
            </a:xfrm>
            <a:custGeom>
              <a:avLst/>
              <a:gdLst>
                <a:gd name="G0" fmla="+- 24 0 0"/>
                <a:gd name="G1" fmla="+- 21600 0 0"/>
                <a:gd name="G2" fmla="+- 21600 0 0"/>
                <a:gd name="T0" fmla="*/ 0 w 21624"/>
                <a:gd name="T1" fmla="*/ 0 h 21830"/>
                <a:gd name="T2" fmla="*/ 21623 w 21624"/>
                <a:gd name="T3" fmla="*/ 21830 h 21830"/>
                <a:gd name="T4" fmla="*/ 24 w 21624"/>
                <a:gd name="T5" fmla="*/ 21600 h 21830"/>
              </a:gdLst>
              <a:ahLst/>
              <a:cxnLst>
                <a:cxn ang="0">
                  <a:pos x="T0" y="T1"/>
                </a:cxn>
                <a:cxn ang="0">
                  <a:pos x="T2" y="T3"/>
                </a:cxn>
                <a:cxn ang="0">
                  <a:pos x="T4" y="T5"/>
                </a:cxn>
              </a:cxnLst>
              <a:rect l="0" t="0" r="r" b="b"/>
              <a:pathLst>
                <a:path w="21624" h="21830" fill="none" extrusionOk="0">
                  <a:moveTo>
                    <a:pt x="0" y="0"/>
                  </a:moveTo>
                  <a:cubicBezTo>
                    <a:pt x="8" y="0"/>
                    <a:pt x="16" y="0"/>
                    <a:pt x="24" y="0"/>
                  </a:cubicBezTo>
                  <a:cubicBezTo>
                    <a:pt x="11953" y="0"/>
                    <a:pt x="21624" y="9670"/>
                    <a:pt x="21624" y="21600"/>
                  </a:cubicBezTo>
                  <a:cubicBezTo>
                    <a:pt x="21624" y="21676"/>
                    <a:pt x="21623" y="21753"/>
                    <a:pt x="21622" y="21829"/>
                  </a:cubicBezTo>
                </a:path>
                <a:path w="21624" h="21830" stroke="0" extrusionOk="0">
                  <a:moveTo>
                    <a:pt x="0" y="0"/>
                  </a:moveTo>
                  <a:cubicBezTo>
                    <a:pt x="8" y="0"/>
                    <a:pt x="16" y="0"/>
                    <a:pt x="24" y="0"/>
                  </a:cubicBezTo>
                  <a:cubicBezTo>
                    <a:pt x="11953" y="0"/>
                    <a:pt x="21624" y="9670"/>
                    <a:pt x="21624" y="21600"/>
                  </a:cubicBezTo>
                  <a:cubicBezTo>
                    <a:pt x="21624" y="21676"/>
                    <a:pt x="21623" y="21753"/>
                    <a:pt x="21622" y="21829"/>
                  </a:cubicBezTo>
                  <a:lnTo>
                    <a:pt x="24"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5" name="Arc 29">
              <a:extLst>
                <a:ext uri="{FF2B5EF4-FFF2-40B4-BE49-F238E27FC236}">
                  <a16:creationId xmlns:a16="http://schemas.microsoft.com/office/drawing/2014/main" id="{0242E475-2159-BE47-A92C-610B42D714E5}"/>
                </a:ext>
              </a:extLst>
            </p:cNvPr>
            <p:cNvSpPr>
              <a:spLocks/>
            </p:cNvSpPr>
            <p:nvPr/>
          </p:nvSpPr>
          <p:spPr bwMode="auto">
            <a:xfrm>
              <a:off x="2463" y="2538"/>
              <a:ext cx="735" cy="97"/>
            </a:xfrm>
            <a:custGeom>
              <a:avLst/>
              <a:gdLst>
                <a:gd name="G0" fmla="+- 21600 0 0"/>
                <a:gd name="G1" fmla="+- 21600 0 0"/>
                <a:gd name="G2" fmla="+- 21600 0 0"/>
                <a:gd name="T0" fmla="*/ 0 w 21600"/>
                <a:gd name="T1" fmla="*/ 21600 h 21600"/>
                <a:gd name="T2" fmla="*/ 2157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6" name="Arc 30">
              <a:extLst>
                <a:ext uri="{FF2B5EF4-FFF2-40B4-BE49-F238E27FC236}">
                  <a16:creationId xmlns:a16="http://schemas.microsoft.com/office/drawing/2014/main" id="{E5073C92-4E5E-4E40-B98C-397CB1CC35BA}"/>
                </a:ext>
              </a:extLst>
            </p:cNvPr>
            <p:cNvSpPr>
              <a:spLocks/>
            </p:cNvSpPr>
            <p:nvPr/>
          </p:nvSpPr>
          <p:spPr bwMode="auto">
            <a:xfrm>
              <a:off x="3200" y="2538"/>
              <a:ext cx="733" cy="97"/>
            </a:xfrm>
            <a:custGeom>
              <a:avLst/>
              <a:gdLst>
                <a:gd name="G0" fmla="+- 26 0 0"/>
                <a:gd name="G1" fmla="+- 21600 0 0"/>
                <a:gd name="G2" fmla="+- 21600 0 0"/>
                <a:gd name="T0" fmla="*/ 0 w 21626"/>
                <a:gd name="T1" fmla="*/ 0 h 21600"/>
                <a:gd name="T2" fmla="*/ 21626 w 21626"/>
                <a:gd name="T3" fmla="*/ 21600 h 21600"/>
                <a:gd name="T4" fmla="*/ 26 w 21626"/>
                <a:gd name="T5" fmla="*/ 21600 h 21600"/>
              </a:gdLst>
              <a:ahLst/>
              <a:cxnLst>
                <a:cxn ang="0">
                  <a:pos x="T0" y="T1"/>
                </a:cxn>
                <a:cxn ang="0">
                  <a:pos x="T2" y="T3"/>
                </a:cxn>
                <a:cxn ang="0">
                  <a:pos x="T4" y="T5"/>
                </a:cxn>
              </a:cxnLst>
              <a:rect l="0" t="0" r="r" b="b"/>
              <a:pathLst>
                <a:path w="21626" h="21600" fill="none" extrusionOk="0">
                  <a:moveTo>
                    <a:pt x="0" y="0"/>
                  </a:moveTo>
                  <a:cubicBezTo>
                    <a:pt x="8" y="0"/>
                    <a:pt x="17" y="0"/>
                    <a:pt x="26" y="0"/>
                  </a:cubicBezTo>
                  <a:cubicBezTo>
                    <a:pt x="11955" y="0"/>
                    <a:pt x="21626" y="9670"/>
                    <a:pt x="21626" y="21600"/>
                  </a:cubicBezTo>
                </a:path>
                <a:path w="21626" h="21600" stroke="0" extrusionOk="0">
                  <a:moveTo>
                    <a:pt x="0" y="0"/>
                  </a:moveTo>
                  <a:cubicBezTo>
                    <a:pt x="8" y="0"/>
                    <a:pt x="17" y="0"/>
                    <a:pt x="26" y="0"/>
                  </a:cubicBezTo>
                  <a:cubicBezTo>
                    <a:pt x="11955" y="0"/>
                    <a:pt x="21626" y="9670"/>
                    <a:pt x="21626" y="21600"/>
                  </a:cubicBezTo>
                  <a:lnTo>
                    <a:pt x="26"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7" name="Arc 31">
              <a:extLst>
                <a:ext uri="{FF2B5EF4-FFF2-40B4-BE49-F238E27FC236}">
                  <a16:creationId xmlns:a16="http://schemas.microsoft.com/office/drawing/2014/main" id="{1ED020CB-96BB-4E4C-B7A4-B6B1CCA910EE}"/>
                </a:ext>
              </a:extLst>
            </p:cNvPr>
            <p:cNvSpPr>
              <a:spLocks/>
            </p:cNvSpPr>
            <p:nvPr/>
          </p:nvSpPr>
          <p:spPr bwMode="auto">
            <a:xfrm>
              <a:off x="2684" y="2832"/>
              <a:ext cx="514" cy="66"/>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28" name="Arc 32">
              <a:extLst>
                <a:ext uri="{FF2B5EF4-FFF2-40B4-BE49-F238E27FC236}">
                  <a16:creationId xmlns:a16="http://schemas.microsoft.com/office/drawing/2014/main" id="{7039BC51-690A-7747-A738-3F9DEDFCB0C9}"/>
                </a:ext>
              </a:extLst>
            </p:cNvPr>
            <p:cNvSpPr>
              <a:spLocks/>
            </p:cNvSpPr>
            <p:nvPr/>
          </p:nvSpPr>
          <p:spPr bwMode="auto">
            <a:xfrm>
              <a:off x="3199" y="2832"/>
              <a:ext cx="514" cy="66"/>
            </a:xfrm>
            <a:custGeom>
              <a:avLst/>
              <a:gdLst>
                <a:gd name="G0" fmla="+- 37 0 0"/>
                <a:gd name="G1" fmla="+- 21600 0 0"/>
                <a:gd name="G2" fmla="+- 21600 0 0"/>
                <a:gd name="T0" fmla="*/ 0 w 21637"/>
                <a:gd name="T1" fmla="*/ 0 h 21600"/>
                <a:gd name="T2" fmla="*/ 21637 w 21637"/>
                <a:gd name="T3" fmla="*/ 21600 h 21600"/>
                <a:gd name="T4" fmla="*/ 37 w 21637"/>
                <a:gd name="T5" fmla="*/ 21600 h 21600"/>
              </a:gdLst>
              <a:ahLst/>
              <a:cxnLst>
                <a:cxn ang="0">
                  <a:pos x="T0" y="T1"/>
                </a:cxn>
                <a:cxn ang="0">
                  <a:pos x="T2" y="T3"/>
                </a:cxn>
                <a:cxn ang="0">
                  <a:pos x="T4" y="T5"/>
                </a:cxn>
              </a:cxnLst>
              <a:rect l="0" t="0" r="r" b="b"/>
              <a:pathLst>
                <a:path w="21637" h="21600" fill="none" extrusionOk="0">
                  <a:moveTo>
                    <a:pt x="0" y="0"/>
                  </a:moveTo>
                  <a:cubicBezTo>
                    <a:pt x="12" y="0"/>
                    <a:pt x="24" y="0"/>
                    <a:pt x="37" y="0"/>
                  </a:cubicBezTo>
                  <a:cubicBezTo>
                    <a:pt x="11966" y="0"/>
                    <a:pt x="21637" y="9670"/>
                    <a:pt x="21637" y="21600"/>
                  </a:cubicBezTo>
                </a:path>
                <a:path w="21637" h="21600" stroke="0" extrusionOk="0">
                  <a:moveTo>
                    <a:pt x="0" y="0"/>
                  </a:moveTo>
                  <a:cubicBezTo>
                    <a:pt x="12" y="0"/>
                    <a:pt x="24" y="0"/>
                    <a:pt x="37" y="0"/>
                  </a:cubicBezTo>
                  <a:cubicBezTo>
                    <a:pt x="11966" y="0"/>
                    <a:pt x="21637" y="9670"/>
                    <a:pt x="21637" y="21600"/>
                  </a:cubicBezTo>
                  <a:lnTo>
                    <a:pt x="37"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32129" name="Group 33">
            <a:extLst>
              <a:ext uri="{FF2B5EF4-FFF2-40B4-BE49-F238E27FC236}">
                <a16:creationId xmlns:a16="http://schemas.microsoft.com/office/drawing/2014/main" id="{E1D17853-2D3E-BF4B-97CC-80F5FDF93DC3}"/>
              </a:ext>
            </a:extLst>
          </p:cNvPr>
          <p:cNvGrpSpPr>
            <a:grpSpLocks/>
          </p:cNvGrpSpPr>
          <p:nvPr/>
        </p:nvGrpSpPr>
        <p:grpSpPr bwMode="auto">
          <a:xfrm>
            <a:off x="3657600" y="4140200"/>
            <a:ext cx="2935288" cy="2717800"/>
            <a:chOff x="2380" y="1561"/>
            <a:chExt cx="1645" cy="1522"/>
          </a:xfrm>
        </p:grpSpPr>
        <p:sp>
          <p:nvSpPr>
            <p:cNvPr id="132130" name="Arc 34">
              <a:extLst>
                <a:ext uri="{FF2B5EF4-FFF2-40B4-BE49-F238E27FC236}">
                  <a16:creationId xmlns:a16="http://schemas.microsoft.com/office/drawing/2014/main" id="{E4F19D9B-1AA5-7A4A-BF49-CCC1E7B8CF65}"/>
                </a:ext>
              </a:extLst>
            </p:cNvPr>
            <p:cNvSpPr>
              <a:spLocks/>
            </p:cNvSpPr>
            <p:nvPr/>
          </p:nvSpPr>
          <p:spPr bwMode="auto">
            <a:xfrm>
              <a:off x="3206" y="1926"/>
              <a:ext cx="745"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32131" name="Group 35">
              <a:extLst>
                <a:ext uri="{FF2B5EF4-FFF2-40B4-BE49-F238E27FC236}">
                  <a16:creationId xmlns:a16="http://schemas.microsoft.com/office/drawing/2014/main" id="{77893E4D-AE01-3A4E-ACE0-52D7A3C7BCE9}"/>
                </a:ext>
              </a:extLst>
            </p:cNvPr>
            <p:cNvGrpSpPr>
              <a:grpSpLocks/>
            </p:cNvGrpSpPr>
            <p:nvPr/>
          </p:nvGrpSpPr>
          <p:grpSpPr bwMode="auto">
            <a:xfrm>
              <a:off x="2654" y="1766"/>
              <a:ext cx="1107" cy="71"/>
              <a:chOff x="3824" y="2400"/>
              <a:chExt cx="1244" cy="79"/>
            </a:xfrm>
          </p:grpSpPr>
          <p:sp>
            <p:nvSpPr>
              <p:cNvPr id="132132" name="Arc 36">
                <a:extLst>
                  <a:ext uri="{FF2B5EF4-FFF2-40B4-BE49-F238E27FC236}">
                    <a16:creationId xmlns:a16="http://schemas.microsoft.com/office/drawing/2014/main" id="{1707B630-F63C-E148-8BB7-3AC119A90233}"/>
                  </a:ext>
                </a:extLst>
              </p:cNvPr>
              <p:cNvSpPr>
                <a:spLocks/>
              </p:cNvSpPr>
              <p:nvPr/>
            </p:nvSpPr>
            <p:spPr bwMode="auto">
              <a:xfrm>
                <a:off x="3824" y="2400"/>
                <a:ext cx="616" cy="79"/>
              </a:xfrm>
              <a:custGeom>
                <a:avLst/>
                <a:gdLst>
                  <a:gd name="G0" fmla="+- 21600 0 0"/>
                  <a:gd name="G1" fmla="+- 279 0 0"/>
                  <a:gd name="G2" fmla="+- 21600 0 0"/>
                  <a:gd name="T0" fmla="*/ 21600 w 21600"/>
                  <a:gd name="T1" fmla="*/ 21879 h 21879"/>
                  <a:gd name="T2" fmla="*/ 2 w 21600"/>
                  <a:gd name="T3" fmla="*/ 0 h 21879"/>
                  <a:gd name="T4" fmla="*/ 21600 w 21600"/>
                  <a:gd name="T5" fmla="*/ 279 h 21879"/>
                </a:gdLst>
                <a:ahLst/>
                <a:cxnLst>
                  <a:cxn ang="0">
                    <a:pos x="T0" y="T1"/>
                  </a:cxn>
                  <a:cxn ang="0">
                    <a:pos x="T2" y="T3"/>
                  </a:cxn>
                  <a:cxn ang="0">
                    <a:pos x="T4" y="T5"/>
                  </a:cxn>
                </a:cxnLst>
                <a:rect l="0" t="0" r="r" b="b"/>
                <a:pathLst>
                  <a:path w="21600" h="21879" fill="none" extrusionOk="0">
                    <a:moveTo>
                      <a:pt x="21600" y="21879"/>
                    </a:moveTo>
                    <a:cubicBezTo>
                      <a:pt x="9670" y="21879"/>
                      <a:pt x="0" y="12208"/>
                      <a:pt x="0" y="279"/>
                    </a:cubicBezTo>
                    <a:cubicBezTo>
                      <a:pt x="0" y="185"/>
                      <a:pt x="0" y="92"/>
                      <a:pt x="1" y="-1"/>
                    </a:cubicBezTo>
                  </a:path>
                  <a:path w="21600" h="21879" stroke="0" extrusionOk="0">
                    <a:moveTo>
                      <a:pt x="21600" y="21879"/>
                    </a:moveTo>
                    <a:cubicBezTo>
                      <a:pt x="9670" y="21879"/>
                      <a:pt x="0" y="12208"/>
                      <a:pt x="0" y="279"/>
                    </a:cubicBezTo>
                    <a:cubicBezTo>
                      <a:pt x="0" y="185"/>
                      <a:pt x="0" y="92"/>
                      <a:pt x="1" y="-1"/>
                    </a:cubicBezTo>
                    <a:lnTo>
                      <a:pt x="21600"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33" name="Arc 37">
                <a:extLst>
                  <a:ext uri="{FF2B5EF4-FFF2-40B4-BE49-F238E27FC236}">
                    <a16:creationId xmlns:a16="http://schemas.microsoft.com/office/drawing/2014/main" id="{6C88F080-DE92-C044-964A-2AF9E988A855}"/>
                  </a:ext>
                </a:extLst>
              </p:cNvPr>
              <p:cNvSpPr>
                <a:spLocks/>
              </p:cNvSpPr>
              <p:nvPr/>
            </p:nvSpPr>
            <p:spPr bwMode="auto">
              <a:xfrm>
                <a:off x="4451" y="2400"/>
                <a:ext cx="617" cy="79"/>
              </a:xfrm>
              <a:custGeom>
                <a:avLst/>
                <a:gdLst>
                  <a:gd name="G0" fmla="+- 35 0 0"/>
                  <a:gd name="G1" fmla="+- 279 0 0"/>
                  <a:gd name="G2" fmla="+- 21600 0 0"/>
                  <a:gd name="T0" fmla="*/ 21633 w 21635"/>
                  <a:gd name="T1" fmla="*/ 0 h 21879"/>
                  <a:gd name="T2" fmla="*/ 0 w 21635"/>
                  <a:gd name="T3" fmla="*/ 21879 h 21879"/>
                  <a:gd name="T4" fmla="*/ 35 w 21635"/>
                  <a:gd name="T5" fmla="*/ 279 h 21879"/>
                </a:gdLst>
                <a:ahLst/>
                <a:cxnLst>
                  <a:cxn ang="0">
                    <a:pos x="T0" y="T1"/>
                  </a:cxn>
                  <a:cxn ang="0">
                    <a:pos x="T2" y="T3"/>
                  </a:cxn>
                  <a:cxn ang="0">
                    <a:pos x="T4" y="T5"/>
                  </a:cxn>
                </a:cxnLst>
                <a:rect l="0" t="0" r="r" b="b"/>
                <a:pathLst>
                  <a:path w="21635" h="21879" fill="none" extrusionOk="0">
                    <a:moveTo>
                      <a:pt x="21633" y="-1"/>
                    </a:moveTo>
                    <a:cubicBezTo>
                      <a:pt x="21634" y="92"/>
                      <a:pt x="21635" y="185"/>
                      <a:pt x="21635" y="279"/>
                    </a:cubicBezTo>
                    <a:cubicBezTo>
                      <a:pt x="21635" y="12208"/>
                      <a:pt x="11964" y="21879"/>
                      <a:pt x="35" y="21879"/>
                    </a:cubicBezTo>
                    <a:cubicBezTo>
                      <a:pt x="23" y="21879"/>
                      <a:pt x="11" y="21878"/>
                      <a:pt x="0" y="21878"/>
                    </a:cubicBezTo>
                  </a:path>
                  <a:path w="21635" h="21879" stroke="0" extrusionOk="0">
                    <a:moveTo>
                      <a:pt x="21633" y="-1"/>
                    </a:moveTo>
                    <a:cubicBezTo>
                      <a:pt x="21634" y="92"/>
                      <a:pt x="21635" y="185"/>
                      <a:pt x="21635" y="279"/>
                    </a:cubicBezTo>
                    <a:cubicBezTo>
                      <a:pt x="21635" y="12208"/>
                      <a:pt x="11964" y="21879"/>
                      <a:pt x="35" y="21879"/>
                    </a:cubicBezTo>
                    <a:cubicBezTo>
                      <a:pt x="23" y="21879"/>
                      <a:pt x="11" y="21878"/>
                      <a:pt x="0" y="21878"/>
                    </a:cubicBezTo>
                    <a:lnTo>
                      <a:pt x="35"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32134" name="Arc 38">
              <a:extLst>
                <a:ext uri="{FF2B5EF4-FFF2-40B4-BE49-F238E27FC236}">
                  <a16:creationId xmlns:a16="http://schemas.microsoft.com/office/drawing/2014/main" id="{03FA84B3-9D5B-0F47-8B38-3DCC15DFA6BE}"/>
                </a:ext>
              </a:extLst>
            </p:cNvPr>
            <p:cNvSpPr>
              <a:spLocks/>
            </p:cNvSpPr>
            <p:nvPr/>
          </p:nvSpPr>
          <p:spPr bwMode="auto">
            <a:xfrm>
              <a:off x="2454" y="2033"/>
              <a:ext cx="748" cy="103"/>
            </a:xfrm>
            <a:custGeom>
              <a:avLst/>
              <a:gdLst>
                <a:gd name="G0" fmla="+- 21600 0 0"/>
                <a:gd name="G1" fmla="+- 187 0 0"/>
                <a:gd name="G2" fmla="+- 21600 0 0"/>
                <a:gd name="T0" fmla="*/ 21574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574" y="21786"/>
                  </a:moveTo>
                  <a:cubicBezTo>
                    <a:pt x="9654" y="21772"/>
                    <a:pt x="0" y="12106"/>
                    <a:pt x="0" y="187"/>
                  </a:cubicBezTo>
                  <a:cubicBezTo>
                    <a:pt x="0" y="124"/>
                    <a:pt x="0" y="62"/>
                    <a:pt x="0" y="-1"/>
                  </a:cubicBezTo>
                </a:path>
                <a:path w="21600" h="21787" stroke="0" extrusionOk="0">
                  <a:moveTo>
                    <a:pt x="21574" y="21786"/>
                  </a:moveTo>
                  <a:cubicBezTo>
                    <a:pt x="9654" y="21772"/>
                    <a:pt x="0" y="1210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35" name="Arc 39">
              <a:extLst>
                <a:ext uri="{FF2B5EF4-FFF2-40B4-BE49-F238E27FC236}">
                  <a16:creationId xmlns:a16="http://schemas.microsoft.com/office/drawing/2014/main" id="{F695F5FF-5E89-4648-A9DE-C3F08B8B0B2E}"/>
                </a:ext>
              </a:extLst>
            </p:cNvPr>
            <p:cNvSpPr>
              <a:spLocks/>
            </p:cNvSpPr>
            <p:nvPr/>
          </p:nvSpPr>
          <p:spPr bwMode="auto">
            <a:xfrm>
              <a:off x="3214" y="2033"/>
              <a:ext cx="747" cy="103"/>
            </a:xfrm>
            <a:custGeom>
              <a:avLst/>
              <a:gdLst>
                <a:gd name="G0" fmla="+- 0 0 0"/>
                <a:gd name="G1" fmla="+- 187 0 0"/>
                <a:gd name="G2" fmla="+- 21600 0 0"/>
                <a:gd name="T0" fmla="*/ 21599 w 21600"/>
                <a:gd name="T1" fmla="*/ 0 h 21787"/>
                <a:gd name="T2" fmla="*/ 0 w 21600"/>
                <a:gd name="T3" fmla="*/ 21787 h 21787"/>
                <a:gd name="T4" fmla="*/ 0 w 21600"/>
                <a:gd name="T5" fmla="*/ 187 h 21787"/>
              </a:gdLst>
              <a:ahLst/>
              <a:cxnLst>
                <a:cxn ang="0">
                  <a:pos x="T0" y="T1"/>
                </a:cxn>
                <a:cxn ang="0">
                  <a:pos x="T2" y="T3"/>
                </a:cxn>
                <a:cxn ang="0">
                  <a:pos x="T4" y="T5"/>
                </a:cxn>
              </a:cxnLst>
              <a:rect l="0" t="0" r="r" b="b"/>
              <a:pathLst>
                <a:path w="21600" h="21787" fill="none" extrusionOk="0">
                  <a:moveTo>
                    <a:pt x="21599" y="-1"/>
                  </a:moveTo>
                  <a:cubicBezTo>
                    <a:pt x="21599" y="62"/>
                    <a:pt x="21600" y="124"/>
                    <a:pt x="21600" y="187"/>
                  </a:cubicBezTo>
                  <a:cubicBezTo>
                    <a:pt x="21600" y="12116"/>
                    <a:pt x="11929" y="21787"/>
                    <a:pt x="0" y="21787"/>
                  </a:cubicBezTo>
                </a:path>
                <a:path w="21600" h="21787" stroke="0" extrusionOk="0">
                  <a:moveTo>
                    <a:pt x="21599" y="-1"/>
                  </a:moveTo>
                  <a:cubicBezTo>
                    <a:pt x="21599" y="62"/>
                    <a:pt x="21600" y="124"/>
                    <a:pt x="21600" y="187"/>
                  </a:cubicBezTo>
                  <a:cubicBezTo>
                    <a:pt x="21600" y="12116"/>
                    <a:pt x="11929" y="21787"/>
                    <a:pt x="0" y="21787"/>
                  </a:cubicBezTo>
                  <a:lnTo>
                    <a:pt x="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36" name="Oval 40">
              <a:extLst>
                <a:ext uri="{FF2B5EF4-FFF2-40B4-BE49-F238E27FC236}">
                  <a16:creationId xmlns:a16="http://schemas.microsoft.com/office/drawing/2014/main" id="{0C179C79-D01F-8B43-BB54-F343E8B12ED0}"/>
                </a:ext>
              </a:extLst>
            </p:cNvPr>
            <p:cNvSpPr>
              <a:spLocks noChangeArrowheads="1"/>
            </p:cNvSpPr>
            <p:nvPr/>
          </p:nvSpPr>
          <p:spPr bwMode="auto">
            <a:xfrm>
              <a:off x="2380" y="1561"/>
              <a:ext cx="1645" cy="1522"/>
            </a:xfrm>
            <a:prstGeom prst="ellipse">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32137" name="Group 41">
              <a:extLst>
                <a:ext uri="{FF2B5EF4-FFF2-40B4-BE49-F238E27FC236}">
                  <a16:creationId xmlns:a16="http://schemas.microsoft.com/office/drawing/2014/main" id="{51D09954-CE99-7349-AC93-941387E121B7}"/>
                </a:ext>
              </a:extLst>
            </p:cNvPr>
            <p:cNvGrpSpPr>
              <a:grpSpLocks/>
            </p:cNvGrpSpPr>
            <p:nvPr/>
          </p:nvGrpSpPr>
          <p:grpSpPr bwMode="auto">
            <a:xfrm>
              <a:off x="2388" y="2373"/>
              <a:ext cx="1636" cy="89"/>
              <a:chOff x="3525" y="3082"/>
              <a:chExt cx="1839" cy="100"/>
            </a:xfrm>
          </p:grpSpPr>
          <p:sp>
            <p:nvSpPr>
              <p:cNvPr id="132138" name="Arc 42">
                <a:extLst>
                  <a:ext uri="{FF2B5EF4-FFF2-40B4-BE49-F238E27FC236}">
                    <a16:creationId xmlns:a16="http://schemas.microsoft.com/office/drawing/2014/main" id="{DA5D74BE-1435-884A-97FC-A514FA4C6916}"/>
                  </a:ext>
                </a:extLst>
              </p:cNvPr>
              <p:cNvSpPr>
                <a:spLocks/>
              </p:cNvSpPr>
              <p:nvPr/>
            </p:nvSpPr>
            <p:spPr bwMode="auto">
              <a:xfrm>
                <a:off x="3525" y="3082"/>
                <a:ext cx="912" cy="100"/>
              </a:xfrm>
              <a:custGeom>
                <a:avLst/>
                <a:gdLst>
                  <a:gd name="G0" fmla="+- 21600 0 0"/>
                  <a:gd name="G1" fmla="+- 217 0 0"/>
                  <a:gd name="G2" fmla="+- 21600 0 0"/>
                  <a:gd name="T0" fmla="*/ 21600 w 21600"/>
                  <a:gd name="T1" fmla="*/ 21817 h 21817"/>
                  <a:gd name="T2" fmla="*/ 1 w 21600"/>
                  <a:gd name="T3" fmla="*/ 0 h 21817"/>
                  <a:gd name="T4" fmla="*/ 21600 w 21600"/>
                  <a:gd name="T5" fmla="*/ 217 h 21817"/>
                </a:gdLst>
                <a:ahLst/>
                <a:cxnLst>
                  <a:cxn ang="0">
                    <a:pos x="T0" y="T1"/>
                  </a:cxn>
                  <a:cxn ang="0">
                    <a:pos x="T2" y="T3"/>
                  </a:cxn>
                  <a:cxn ang="0">
                    <a:pos x="T4" y="T5"/>
                  </a:cxn>
                </a:cxnLst>
                <a:rect l="0" t="0" r="r" b="b"/>
                <a:pathLst>
                  <a:path w="21600" h="21817" fill="none" extrusionOk="0">
                    <a:moveTo>
                      <a:pt x="21600" y="21817"/>
                    </a:moveTo>
                    <a:cubicBezTo>
                      <a:pt x="9670" y="21817"/>
                      <a:pt x="0" y="12146"/>
                      <a:pt x="0" y="217"/>
                    </a:cubicBezTo>
                    <a:cubicBezTo>
                      <a:pt x="0" y="144"/>
                      <a:pt x="0" y="72"/>
                      <a:pt x="1" y="0"/>
                    </a:cubicBezTo>
                  </a:path>
                  <a:path w="21600" h="21817" stroke="0" extrusionOk="0">
                    <a:moveTo>
                      <a:pt x="21600" y="21817"/>
                    </a:moveTo>
                    <a:cubicBezTo>
                      <a:pt x="9670" y="21817"/>
                      <a:pt x="0" y="12146"/>
                      <a:pt x="0" y="217"/>
                    </a:cubicBezTo>
                    <a:cubicBezTo>
                      <a:pt x="0" y="144"/>
                      <a:pt x="0" y="72"/>
                      <a:pt x="1" y="0"/>
                    </a:cubicBezTo>
                    <a:lnTo>
                      <a:pt x="2160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39" name="Arc 43">
                <a:extLst>
                  <a:ext uri="{FF2B5EF4-FFF2-40B4-BE49-F238E27FC236}">
                    <a16:creationId xmlns:a16="http://schemas.microsoft.com/office/drawing/2014/main" id="{8D556406-92BC-E740-8DB9-903A9333942B}"/>
                  </a:ext>
                </a:extLst>
              </p:cNvPr>
              <p:cNvSpPr>
                <a:spLocks/>
              </p:cNvSpPr>
              <p:nvPr/>
            </p:nvSpPr>
            <p:spPr bwMode="auto">
              <a:xfrm>
                <a:off x="4452" y="3082"/>
                <a:ext cx="912" cy="100"/>
              </a:xfrm>
              <a:custGeom>
                <a:avLst/>
                <a:gdLst>
                  <a:gd name="G0" fmla="+- 0 0 0"/>
                  <a:gd name="G1" fmla="+- 217 0 0"/>
                  <a:gd name="G2" fmla="+- 21600 0 0"/>
                  <a:gd name="T0" fmla="*/ 21599 w 21600"/>
                  <a:gd name="T1" fmla="*/ 0 h 21817"/>
                  <a:gd name="T2" fmla="*/ 0 w 21600"/>
                  <a:gd name="T3" fmla="*/ 21817 h 21817"/>
                  <a:gd name="T4" fmla="*/ 0 w 21600"/>
                  <a:gd name="T5" fmla="*/ 217 h 21817"/>
                </a:gdLst>
                <a:ahLst/>
                <a:cxnLst>
                  <a:cxn ang="0">
                    <a:pos x="T0" y="T1"/>
                  </a:cxn>
                  <a:cxn ang="0">
                    <a:pos x="T2" y="T3"/>
                  </a:cxn>
                  <a:cxn ang="0">
                    <a:pos x="T4" y="T5"/>
                  </a:cxn>
                </a:cxnLst>
                <a:rect l="0" t="0" r="r" b="b"/>
                <a:pathLst>
                  <a:path w="21600" h="21817" fill="none" extrusionOk="0">
                    <a:moveTo>
                      <a:pt x="21598" y="0"/>
                    </a:moveTo>
                    <a:cubicBezTo>
                      <a:pt x="21599" y="72"/>
                      <a:pt x="21600" y="144"/>
                      <a:pt x="21600" y="217"/>
                    </a:cubicBezTo>
                    <a:cubicBezTo>
                      <a:pt x="21600" y="12146"/>
                      <a:pt x="11929" y="21817"/>
                      <a:pt x="0" y="21817"/>
                    </a:cubicBezTo>
                  </a:path>
                  <a:path w="21600" h="21817" stroke="0" extrusionOk="0">
                    <a:moveTo>
                      <a:pt x="21598" y="0"/>
                    </a:moveTo>
                    <a:cubicBezTo>
                      <a:pt x="21599" y="72"/>
                      <a:pt x="21600" y="144"/>
                      <a:pt x="21600" y="217"/>
                    </a:cubicBezTo>
                    <a:cubicBezTo>
                      <a:pt x="21600" y="12146"/>
                      <a:pt x="11929" y="21817"/>
                      <a:pt x="0" y="21817"/>
                    </a:cubicBezTo>
                    <a:lnTo>
                      <a:pt x="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32140" name="Arc 44">
              <a:extLst>
                <a:ext uri="{FF2B5EF4-FFF2-40B4-BE49-F238E27FC236}">
                  <a16:creationId xmlns:a16="http://schemas.microsoft.com/office/drawing/2014/main" id="{6E5AACAE-48DC-4B48-AF6F-6588CCFE570D}"/>
                </a:ext>
              </a:extLst>
            </p:cNvPr>
            <p:cNvSpPr>
              <a:spLocks/>
            </p:cNvSpPr>
            <p:nvPr/>
          </p:nvSpPr>
          <p:spPr bwMode="auto">
            <a:xfrm>
              <a:off x="2460" y="2646"/>
              <a:ext cx="735" cy="103"/>
            </a:xfrm>
            <a:custGeom>
              <a:avLst/>
              <a:gdLst>
                <a:gd name="G0" fmla="+- 21600 0 0"/>
                <a:gd name="G1" fmla="+- 187 0 0"/>
                <a:gd name="G2" fmla="+- 21600 0 0"/>
                <a:gd name="T0" fmla="*/ 21600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600" y="21787"/>
                  </a:moveTo>
                  <a:cubicBezTo>
                    <a:pt x="9670" y="21787"/>
                    <a:pt x="0" y="12116"/>
                    <a:pt x="0" y="187"/>
                  </a:cubicBezTo>
                  <a:cubicBezTo>
                    <a:pt x="0" y="124"/>
                    <a:pt x="0" y="62"/>
                    <a:pt x="0" y="-1"/>
                  </a:cubicBezTo>
                </a:path>
                <a:path w="21600" h="21787" stroke="0" extrusionOk="0">
                  <a:moveTo>
                    <a:pt x="21600" y="21787"/>
                  </a:moveTo>
                  <a:cubicBezTo>
                    <a:pt x="9670" y="21787"/>
                    <a:pt x="0" y="1211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1" name="Arc 45">
              <a:extLst>
                <a:ext uri="{FF2B5EF4-FFF2-40B4-BE49-F238E27FC236}">
                  <a16:creationId xmlns:a16="http://schemas.microsoft.com/office/drawing/2014/main" id="{7B715D71-87B4-3145-BFEE-541FE394D88D}"/>
                </a:ext>
              </a:extLst>
            </p:cNvPr>
            <p:cNvSpPr>
              <a:spLocks/>
            </p:cNvSpPr>
            <p:nvPr/>
          </p:nvSpPr>
          <p:spPr bwMode="auto">
            <a:xfrm>
              <a:off x="3207" y="2646"/>
              <a:ext cx="736" cy="103"/>
            </a:xfrm>
            <a:custGeom>
              <a:avLst/>
              <a:gdLst>
                <a:gd name="G0" fmla="+- 26 0 0"/>
                <a:gd name="G1" fmla="+- 187 0 0"/>
                <a:gd name="G2" fmla="+- 21600 0 0"/>
                <a:gd name="T0" fmla="*/ 21625 w 21626"/>
                <a:gd name="T1" fmla="*/ 0 h 21787"/>
                <a:gd name="T2" fmla="*/ 0 w 21626"/>
                <a:gd name="T3" fmla="*/ 21787 h 21787"/>
                <a:gd name="T4" fmla="*/ 26 w 21626"/>
                <a:gd name="T5" fmla="*/ 187 h 21787"/>
              </a:gdLst>
              <a:ahLst/>
              <a:cxnLst>
                <a:cxn ang="0">
                  <a:pos x="T0" y="T1"/>
                </a:cxn>
                <a:cxn ang="0">
                  <a:pos x="T2" y="T3"/>
                </a:cxn>
                <a:cxn ang="0">
                  <a:pos x="T4" y="T5"/>
                </a:cxn>
              </a:cxnLst>
              <a:rect l="0" t="0" r="r" b="b"/>
              <a:pathLst>
                <a:path w="21626" h="21787" fill="none" extrusionOk="0">
                  <a:moveTo>
                    <a:pt x="21625" y="-1"/>
                  </a:moveTo>
                  <a:cubicBezTo>
                    <a:pt x="21625" y="62"/>
                    <a:pt x="21626" y="124"/>
                    <a:pt x="21626" y="187"/>
                  </a:cubicBezTo>
                  <a:cubicBezTo>
                    <a:pt x="21626" y="12116"/>
                    <a:pt x="11955" y="21787"/>
                    <a:pt x="26" y="21787"/>
                  </a:cubicBezTo>
                  <a:cubicBezTo>
                    <a:pt x="17" y="21787"/>
                    <a:pt x="8" y="21786"/>
                    <a:pt x="0" y="21786"/>
                  </a:cubicBezTo>
                </a:path>
                <a:path w="21626" h="21787" stroke="0" extrusionOk="0">
                  <a:moveTo>
                    <a:pt x="21625" y="-1"/>
                  </a:moveTo>
                  <a:cubicBezTo>
                    <a:pt x="21625" y="62"/>
                    <a:pt x="21626" y="124"/>
                    <a:pt x="21626" y="187"/>
                  </a:cubicBezTo>
                  <a:cubicBezTo>
                    <a:pt x="21626" y="12116"/>
                    <a:pt x="11955" y="21787"/>
                    <a:pt x="26" y="21787"/>
                  </a:cubicBezTo>
                  <a:cubicBezTo>
                    <a:pt x="17" y="21787"/>
                    <a:pt x="8" y="21786"/>
                    <a:pt x="0" y="21786"/>
                  </a:cubicBezTo>
                  <a:lnTo>
                    <a:pt x="26"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2" name="Arc 46">
              <a:extLst>
                <a:ext uri="{FF2B5EF4-FFF2-40B4-BE49-F238E27FC236}">
                  <a16:creationId xmlns:a16="http://schemas.microsoft.com/office/drawing/2014/main" id="{65731F39-EF4A-DB4C-A1D9-EFE05C214234}"/>
                </a:ext>
              </a:extLst>
            </p:cNvPr>
            <p:cNvSpPr>
              <a:spLocks/>
            </p:cNvSpPr>
            <p:nvPr/>
          </p:nvSpPr>
          <p:spPr bwMode="auto">
            <a:xfrm>
              <a:off x="2681" y="2905"/>
              <a:ext cx="515" cy="6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3" name="Arc 47">
              <a:extLst>
                <a:ext uri="{FF2B5EF4-FFF2-40B4-BE49-F238E27FC236}">
                  <a16:creationId xmlns:a16="http://schemas.microsoft.com/office/drawing/2014/main" id="{980D3529-20B7-C149-BAAA-BE7D346B3524}"/>
                </a:ext>
              </a:extLst>
            </p:cNvPr>
            <p:cNvSpPr>
              <a:spLocks/>
            </p:cNvSpPr>
            <p:nvPr/>
          </p:nvSpPr>
          <p:spPr bwMode="auto">
            <a:xfrm>
              <a:off x="3205" y="2905"/>
              <a:ext cx="514" cy="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4" name="Arc 48">
              <a:extLst>
                <a:ext uri="{FF2B5EF4-FFF2-40B4-BE49-F238E27FC236}">
                  <a16:creationId xmlns:a16="http://schemas.microsoft.com/office/drawing/2014/main" id="{E4F68427-DF3E-1843-B11E-81650608D51C}"/>
                </a:ext>
              </a:extLst>
            </p:cNvPr>
            <p:cNvSpPr>
              <a:spLocks/>
            </p:cNvSpPr>
            <p:nvPr/>
          </p:nvSpPr>
          <p:spPr bwMode="auto">
            <a:xfrm>
              <a:off x="2656" y="1694"/>
              <a:ext cx="548" cy="67"/>
            </a:xfrm>
            <a:custGeom>
              <a:avLst/>
              <a:gdLst>
                <a:gd name="G0" fmla="+- 21600 0 0"/>
                <a:gd name="G1" fmla="+- 21600 0 0"/>
                <a:gd name="G2" fmla="+- 21600 0 0"/>
                <a:gd name="T0" fmla="*/ 0 w 21600"/>
                <a:gd name="T1" fmla="*/ 21600 h 21600"/>
                <a:gd name="T2" fmla="*/ 2156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5" name="Arc 49">
              <a:extLst>
                <a:ext uri="{FF2B5EF4-FFF2-40B4-BE49-F238E27FC236}">
                  <a16:creationId xmlns:a16="http://schemas.microsoft.com/office/drawing/2014/main" id="{48F59031-A76A-1946-93B2-7ED8ABAC2AAC}"/>
                </a:ext>
              </a:extLst>
            </p:cNvPr>
            <p:cNvSpPr>
              <a:spLocks/>
            </p:cNvSpPr>
            <p:nvPr/>
          </p:nvSpPr>
          <p:spPr bwMode="auto">
            <a:xfrm>
              <a:off x="3206" y="1694"/>
              <a:ext cx="548" cy="67"/>
            </a:xfrm>
            <a:custGeom>
              <a:avLst/>
              <a:gdLst>
                <a:gd name="G0" fmla="+- 35 0 0"/>
                <a:gd name="G1" fmla="+- 21600 0 0"/>
                <a:gd name="G2" fmla="+- 21600 0 0"/>
                <a:gd name="T0" fmla="*/ 0 w 21635"/>
                <a:gd name="T1" fmla="*/ 0 h 21600"/>
                <a:gd name="T2" fmla="*/ 21635 w 21635"/>
                <a:gd name="T3" fmla="*/ 21600 h 21600"/>
                <a:gd name="T4" fmla="*/ 35 w 21635"/>
                <a:gd name="T5" fmla="*/ 21600 h 21600"/>
              </a:gdLst>
              <a:ahLst/>
              <a:cxnLst>
                <a:cxn ang="0">
                  <a:pos x="T0" y="T1"/>
                </a:cxn>
                <a:cxn ang="0">
                  <a:pos x="T2" y="T3"/>
                </a:cxn>
                <a:cxn ang="0">
                  <a:pos x="T4" y="T5"/>
                </a:cxn>
              </a:cxnLst>
              <a:rect l="0" t="0" r="r" b="b"/>
              <a:pathLst>
                <a:path w="21635" h="21600" fill="none" extrusionOk="0">
                  <a:moveTo>
                    <a:pt x="0" y="0"/>
                  </a:moveTo>
                  <a:cubicBezTo>
                    <a:pt x="11" y="0"/>
                    <a:pt x="23" y="0"/>
                    <a:pt x="35" y="0"/>
                  </a:cubicBezTo>
                  <a:cubicBezTo>
                    <a:pt x="11964" y="0"/>
                    <a:pt x="21635" y="9670"/>
                    <a:pt x="21635" y="21600"/>
                  </a:cubicBezTo>
                </a:path>
                <a:path w="21635" h="21600" stroke="0" extrusionOk="0">
                  <a:moveTo>
                    <a:pt x="0" y="0"/>
                  </a:moveTo>
                  <a:cubicBezTo>
                    <a:pt x="11" y="0"/>
                    <a:pt x="23" y="0"/>
                    <a:pt x="35" y="0"/>
                  </a:cubicBezTo>
                  <a:cubicBezTo>
                    <a:pt x="11964" y="0"/>
                    <a:pt x="21635" y="9670"/>
                    <a:pt x="21635" y="21600"/>
                  </a:cubicBezTo>
                  <a:lnTo>
                    <a:pt x="35"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6" name="Arc 50">
              <a:extLst>
                <a:ext uri="{FF2B5EF4-FFF2-40B4-BE49-F238E27FC236}">
                  <a16:creationId xmlns:a16="http://schemas.microsoft.com/office/drawing/2014/main" id="{E243E9B2-E810-0042-A5CC-327831816970}"/>
                </a:ext>
              </a:extLst>
            </p:cNvPr>
            <p:cNvSpPr>
              <a:spLocks/>
            </p:cNvSpPr>
            <p:nvPr/>
          </p:nvSpPr>
          <p:spPr bwMode="auto">
            <a:xfrm>
              <a:off x="2459" y="1925"/>
              <a:ext cx="745" cy="97"/>
            </a:xfrm>
            <a:custGeom>
              <a:avLst/>
              <a:gdLst>
                <a:gd name="G0" fmla="+- 21600 0 0"/>
                <a:gd name="G1" fmla="+- 21600 0 0"/>
                <a:gd name="G2" fmla="+- 21600 0 0"/>
                <a:gd name="T0" fmla="*/ 1 w 21600"/>
                <a:gd name="T1" fmla="*/ 21798 h 21798"/>
                <a:gd name="T2" fmla="*/ 21574 w 21600"/>
                <a:gd name="T3" fmla="*/ 0 h 21798"/>
                <a:gd name="T4" fmla="*/ 21600 w 21600"/>
                <a:gd name="T5" fmla="*/ 21600 h 21798"/>
              </a:gdLst>
              <a:ahLst/>
              <a:cxnLst>
                <a:cxn ang="0">
                  <a:pos x="T0" y="T1"/>
                </a:cxn>
                <a:cxn ang="0">
                  <a:pos x="T2" y="T3"/>
                </a:cxn>
                <a:cxn ang="0">
                  <a:pos x="T4" y="T5"/>
                </a:cxn>
              </a:cxnLst>
              <a:rect l="0" t="0" r="r" b="b"/>
              <a:pathLst>
                <a:path w="21600" h="21798" fill="none" extrusionOk="0">
                  <a:moveTo>
                    <a:pt x="0" y="21798"/>
                  </a:moveTo>
                  <a:cubicBezTo>
                    <a:pt x="0" y="21732"/>
                    <a:pt x="0" y="21666"/>
                    <a:pt x="0" y="21600"/>
                  </a:cubicBezTo>
                  <a:cubicBezTo>
                    <a:pt x="0" y="9680"/>
                    <a:pt x="9654" y="14"/>
                    <a:pt x="21574" y="0"/>
                  </a:cubicBezTo>
                </a:path>
                <a:path w="21600" h="21798" stroke="0" extrusionOk="0">
                  <a:moveTo>
                    <a:pt x="0" y="21798"/>
                  </a:moveTo>
                  <a:cubicBezTo>
                    <a:pt x="0" y="21732"/>
                    <a:pt x="0" y="21666"/>
                    <a:pt x="0" y="21600"/>
                  </a:cubicBez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7" name="Arc 51">
              <a:extLst>
                <a:ext uri="{FF2B5EF4-FFF2-40B4-BE49-F238E27FC236}">
                  <a16:creationId xmlns:a16="http://schemas.microsoft.com/office/drawing/2014/main" id="{445DB6AF-1704-DB4F-97D7-2F69DFA7C4CB}"/>
                </a:ext>
              </a:extLst>
            </p:cNvPr>
            <p:cNvSpPr>
              <a:spLocks/>
            </p:cNvSpPr>
            <p:nvPr/>
          </p:nvSpPr>
          <p:spPr bwMode="auto">
            <a:xfrm>
              <a:off x="2393" y="2280"/>
              <a:ext cx="809" cy="85"/>
            </a:xfrm>
            <a:custGeom>
              <a:avLst/>
              <a:gdLst>
                <a:gd name="G0" fmla="+- 21600 0 0"/>
                <a:gd name="G1" fmla="+- 21600 0 0"/>
                <a:gd name="G2" fmla="+- 21600 0 0"/>
                <a:gd name="T0" fmla="*/ 1 w 21600"/>
                <a:gd name="T1" fmla="*/ 21830 h 21830"/>
                <a:gd name="T2" fmla="*/ 21576 w 21600"/>
                <a:gd name="T3" fmla="*/ 0 h 21830"/>
                <a:gd name="T4" fmla="*/ 21600 w 21600"/>
                <a:gd name="T5" fmla="*/ 21600 h 21830"/>
              </a:gdLst>
              <a:ahLst/>
              <a:cxnLst>
                <a:cxn ang="0">
                  <a:pos x="T0" y="T1"/>
                </a:cxn>
                <a:cxn ang="0">
                  <a:pos x="T2" y="T3"/>
                </a:cxn>
                <a:cxn ang="0">
                  <a:pos x="T4" y="T5"/>
                </a:cxn>
              </a:cxnLst>
              <a:rect l="0" t="0" r="r" b="b"/>
              <a:pathLst>
                <a:path w="21600" h="21830" fill="none" extrusionOk="0">
                  <a:moveTo>
                    <a:pt x="1" y="21829"/>
                  </a:moveTo>
                  <a:cubicBezTo>
                    <a:pt x="0" y="21753"/>
                    <a:pt x="0" y="21676"/>
                    <a:pt x="0" y="21600"/>
                  </a:cubicBezTo>
                  <a:cubicBezTo>
                    <a:pt x="0" y="9680"/>
                    <a:pt x="9656" y="13"/>
                    <a:pt x="21576" y="0"/>
                  </a:cubicBezTo>
                </a:path>
                <a:path w="21600" h="21830" stroke="0" extrusionOk="0">
                  <a:moveTo>
                    <a:pt x="1" y="21829"/>
                  </a:moveTo>
                  <a:cubicBezTo>
                    <a:pt x="0" y="21753"/>
                    <a:pt x="0" y="21676"/>
                    <a:pt x="0" y="21600"/>
                  </a:cubicBezTo>
                  <a:cubicBezTo>
                    <a:pt x="0" y="9680"/>
                    <a:pt x="9656" y="13"/>
                    <a:pt x="21576"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8" name="Arc 52">
              <a:extLst>
                <a:ext uri="{FF2B5EF4-FFF2-40B4-BE49-F238E27FC236}">
                  <a16:creationId xmlns:a16="http://schemas.microsoft.com/office/drawing/2014/main" id="{58B39D41-0FAA-774F-A871-854205B88CCA}"/>
                </a:ext>
              </a:extLst>
            </p:cNvPr>
            <p:cNvSpPr>
              <a:spLocks/>
            </p:cNvSpPr>
            <p:nvPr/>
          </p:nvSpPr>
          <p:spPr bwMode="auto">
            <a:xfrm>
              <a:off x="3205" y="2280"/>
              <a:ext cx="809" cy="85"/>
            </a:xfrm>
            <a:custGeom>
              <a:avLst/>
              <a:gdLst>
                <a:gd name="G0" fmla="+- 24 0 0"/>
                <a:gd name="G1" fmla="+- 21600 0 0"/>
                <a:gd name="G2" fmla="+- 21600 0 0"/>
                <a:gd name="T0" fmla="*/ 0 w 21624"/>
                <a:gd name="T1" fmla="*/ 0 h 21830"/>
                <a:gd name="T2" fmla="*/ 21623 w 21624"/>
                <a:gd name="T3" fmla="*/ 21830 h 21830"/>
                <a:gd name="T4" fmla="*/ 24 w 21624"/>
                <a:gd name="T5" fmla="*/ 21600 h 21830"/>
              </a:gdLst>
              <a:ahLst/>
              <a:cxnLst>
                <a:cxn ang="0">
                  <a:pos x="T0" y="T1"/>
                </a:cxn>
                <a:cxn ang="0">
                  <a:pos x="T2" y="T3"/>
                </a:cxn>
                <a:cxn ang="0">
                  <a:pos x="T4" y="T5"/>
                </a:cxn>
              </a:cxnLst>
              <a:rect l="0" t="0" r="r" b="b"/>
              <a:pathLst>
                <a:path w="21624" h="21830" fill="none" extrusionOk="0">
                  <a:moveTo>
                    <a:pt x="0" y="0"/>
                  </a:moveTo>
                  <a:cubicBezTo>
                    <a:pt x="8" y="0"/>
                    <a:pt x="16" y="0"/>
                    <a:pt x="24" y="0"/>
                  </a:cubicBezTo>
                  <a:cubicBezTo>
                    <a:pt x="11953" y="0"/>
                    <a:pt x="21624" y="9670"/>
                    <a:pt x="21624" y="21600"/>
                  </a:cubicBezTo>
                  <a:cubicBezTo>
                    <a:pt x="21624" y="21676"/>
                    <a:pt x="21623" y="21753"/>
                    <a:pt x="21622" y="21829"/>
                  </a:cubicBezTo>
                </a:path>
                <a:path w="21624" h="21830" stroke="0" extrusionOk="0">
                  <a:moveTo>
                    <a:pt x="0" y="0"/>
                  </a:moveTo>
                  <a:cubicBezTo>
                    <a:pt x="8" y="0"/>
                    <a:pt x="16" y="0"/>
                    <a:pt x="24" y="0"/>
                  </a:cubicBezTo>
                  <a:cubicBezTo>
                    <a:pt x="11953" y="0"/>
                    <a:pt x="21624" y="9670"/>
                    <a:pt x="21624" y="21600"/>
                  </a:cubicBezTo>
                  <a:cubicBezTo>
                    <a:pt x="21624" y="21676"/>
                    <a:pt x="21623" y="21753"/>
                    <a:pt x="21622" y="21829"/>
                  </a:cubicBezTo>
                  <a:lnTo>
                    <a:pt x="24"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49" name="Arc 53">
              <a:extLst>
                <a:ext uri="{FF2B5EF4-FFF2-40B4-BE49-F238E27FC236}">
                  <a16:creationId xmlns:a16="http://schemas.microsoft.com/office/drawing/2014/main" id="{BA4403D6-279B-1A4A-BC56-709BF4853F0D}"/>
                </a:ext>
              </a:extLst>
            </p:cNvPr>
            <p:cNvSpPr>
              <a:spLocks/>
            </p:cNvSpPr>
            <p:nvPr/>
          </p:nvSpPr>
          <p:spPr bwMode="auto">
            <a:xfrm>
              <a:off x="2463" y="2538"/>
              <a:ext cx="735" cy="97"/>
            </a:xfrm>
            <a:custGeom>
              <a:avLst/>
              <a:gdLst>
                <a:gd name="G0" fmla="+- 21600 0 0"/>
                <a:gd name="G1" fmla="+- 21600 0 0"/>
                <a:gd name="G2" fmla="+- 21600 0 0"/>
                <a:gd name="T0" fmla="*/ 0 w 21600"/>
                <a:gd name="T1" fmla="*/ 21600 h 21600"/>
                <a:gd name="T2" fmla="*/ 2157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50" name="Arc 54">
              <a:extLst>
                <a:ext uri="{FF2B5EF4-FFF2-40B4-BE49-F238E27FC236}">
                  <a16:creationId xmlns:a16="http://schemas.microsoft.com/office/drawing/2014/main" id="{3C5D5F06-73DF-184A-BF6E-06126CD623DB}"/>
                </a:ext>
              </a:extLst>
            </p:cNvPr>
            <p:cNvSpPr>
              <a:spLocks/>
            </p:cNvSpPr>
            <p:nvPr/>
          </p:nvSpPr>
          <p:spPr bwMode="auto">
            <a:xfrm>
              <a:off x="3200" y="2538"/>
              <a:ext cx="733" cy="97"/>
            </a:xfrm>
            <a:custGeom>
              <a:avLst/>
              <a:gdLst>
                <a:gd name="G0" fmla="+- 26 0 0"/>
                <a:gd name="G1" fmla="+- 21600 0 0"/>
                <a:gd name="G2" fmla="+- 21600 0 0"/>
                <a:gd name="T0" fmla="*/ 0 w 21626"/>
                <a:gd name="T1" fmla="*/ 0 h 21600"/>
                <a:gd name="T2" fmla="*/ 21626 w 21626"/>
                <a:gd name="T3" fmla="*/ 21600 h 21600"/>
                <a:gd name="T4" fmla="*/ 26 w 21626"/>
                <a:gd name="T5" fmla="*/ 21600 h 21600"/>
              </a:gdLst>
              <a:ahLst/>
              <a:cxnLst>
                <a:cxn ang="0">
                  <a:pos x="T0" y="T1"/>
                </a:cxn>
                <a:cxn ang="0">
                  <a:pos x="T2" y="T3"/>
                </a:cxn>
                <a:cxn ang="0">
                  <a:pos x="T4" y="T5"/>
                </a:cxn>
              </a:cxnLst>
              <a:rect l="0" t="0" r="r" b="b"/>
              <a:pathLst>
                <a:path w="21626" h="21600" fill="none" extrusionOk="0">
                  <a:moveTo>
                    <a:pt x="0" y="0"/>
                  </a:moveTo>
                  <a:cubicBezTo>
                    <a:pt x="8" y="0"/>
                    <a:pt x="17" y="0"/>
                    <a:pt x="26" y="0"/>
                  </a:cubicBezTo>
                  <a:cubicBezTo>
                    <a:pt x="11955" y="0"/>
                    <a:pt x="21626" y="9670"/>
                    <a:pt x="21626" y="21600"/>
                  </a:cubicBezTo>
                </a:path>
                <a:path w="21626" h="21600" stroke="0" extrusionOk="0">
                  <a:moveTo>
                    <a:pt x="0" y="0"/>
                  </a:moveTo>
                  <a:cubicBezTo>
                    <a:pt x="8" y="0"/>
                    <a:pt x="17" y="0"/>
                    <a:pt x="26" y="0"/>
                  </a:cubicBezTo>
                  <a:cubicBezTo>
                    <a:pt x="11955" y="0"/>
                    <a:pt x="21626" y="9670"/>
                    <a:pt x="21626" y="21600"/>
                  </a:cubicBezTo>
                  <a:lnTo>
                    <a:pt x="26"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51" name="Arc 55">
              <a:extLst>
                <a:ext uri="{FF2B5EF4-FFF2-40B4-BE49-F238E27FC236}">
                  <a16:creationId xmlns:a16="http://schemas.microsoft.com/office/drawing/2014/main" id="{4DAB23B5-C079-BD4D-85EA-0FB1D6A87F8A}"/>
                </a:ext>
              </a:extLst>
            </p:cNvPr>
            <p:cNvSpPr>
              <a:spLocks/>
            </p:cNvSpPr>
            <p:nvPr/>
          </p:nvSpPr>
          <p:spPr bwMode="auto">
            <a:xfrm>
              <a:off x="2684" y="2832"/>
              <a:ext cx="514" cy="66"/>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2152" name="Arc 56">
              <a:extLst>
                <a:ext uri="{FF2B5EF4-FFF2-40B4-BE49-F238E27FC236}">
                  <a16:creationId xmlns:a16="http://schemas.microsoft.com/office/drawing/2014/main" id="{35AB8B42-8C2B-A349-8D09-F85D1840B8F2}"/>
                </a:ext>
              </a:extLst>
            </p:cNvPr>
            <p:cNvSpPr>
              <a:spLocks/>
            </p:cNvSpPr>
            <p:nvPr/>
          </p:nvSpPr>
          <p:spPr bwMode="auto">
            <a:xfrm>
              <a:off x="3199" y="2832"/>
              <a:ext cx="514" cy="66"/>
            </a:xfrm>
            <a:custGeom>
              <a:avLst/>
              <a:gdLst>
                <a:gd name="G0" fmla="+- 37 0 0"/>
                <a:gd name="G1" fmla="+- 21600 0 0"/>
                <a:gd name="G2" fmla="+- 21600 0 0"/>
                <a:gd name="T0" fmla="*/ 0 w 21637"/>
                <a:gd name="T1" fmla="*/ 0 h 21600"/>
                <a:gd name="T2" fmla="*/ 21637 w 21637"/>
                <a:gd name="T3" fmla="*/ 21600 h 21600"/>
                <a:gd name="T4" fmla="*/ 37 w 21637"/>
                <a:gd name="T5" fmla="*/ 21600 h 21600"/>
              </a:gdLst>
              <a:ahLst/>
              <a:cxnLst>
                <a:cxn ang="0">
                  <a:pos x="T0" y="T1"/>
                </a:cxn>
                <a:cxn ang="0">
                  <a:pos x="T2" y="T3"/>
                </a:cxn>
                <a:cxn ang="0">
                  <a:pos x="T4" y="T5"/>
                </a:cxn>
              </a:cxnLst>
              <a:rect l="0" t="0" r="r" b="b"/>
              <a:pathLst>
                <a:path w="21637" h="21600" fill="none" extrusionOk="0">
                  <a:moveTo>
                    <a:pt x="0" y="0"/>
                  </a:moveTo>
                  <a:cubicBezTo>
                    <a:pt x="12" y="0"/>
                    <a:pt x="24" y="0"/>
                    <a:pt x="37" y="0"/>
                  </a:cubicBezTo>
                  <a:cubicBezTo>
                    <a:pt x="11966" y="0"/>
                    <a:pt x="21637" y="9670"/>
                    <a:pt x="21637" y="21600"/>
                  </a:cubicBezTo>
                </a:path>
                <a:path w="21637" h="21600" stroke="0" extrusionOk="0">
                  <a:moveTo>
                    <a:pt x="0" y="0"/>
                  </a:moveTo>
                  <a:cubicBezTo>
                    <a:pt x="12" y="0"/>
                    <a:pt x="24" y="0"/>
                    <a:pt x="37" y="0"/>
                  </a:cubicBezTo>
                  <a:cubicBezTo>
                    <a:pt x="11966" y="0"/>
                    <a:pt x="21637" y="9670"/>
                    <a:pt x="21637" y="21600"/>
                  </a:cubicBezTo>
                  <a:lnTo>
                    <a:pt x="37"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32153" name="Oval 57">
            <a:extLst>
              <a:ext uri="{FF2B5EF4-FFF2-40B4-BE49-F238E27FC236}">
                <a16:creationId xmlns:a16="http://schemas.microsoft.com/office/drawing/2014/main" id="{DFF6FAA0-F141-7E45-8DCD-E5FD3E9A9128}"/>
              </a:ext>
            </a:extLst>
          </p:cNvPr>
          <p:cNvSpPr>
            <a:spLocks noChangeArrowheads="1"/>
          </p:cNvSpPr>
          <p:nvPr/>
        </p:nvSpPr>
        <p:spPr bwMode="auto">
          <a:xfrm>
            <a:off x="4495800" y="4419600"/>
            <a:ext cx="13716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 name="Slide Number Placeholder 1">
            <a:extLst>
              <a:ext uri="{FF2B5EF4-FFF2-40B4-BE49-F238E27FC236}">
                <a16:creationId xmlns:a16="http://schemas.microsoft.com/office/drawing/2014/main" id="{2DDFCB56-E671-1C48-8F4F-6E2E06B49509}"/>
              </a:ext>
            </a:extLst>
          </p:cNvPr>
          <p:cNvSpPr>
            <a:spLocks noGrp="1"/>
          </p:cNvSpPr>
          <p:nvPr>
            <p:ph type="sldNum" sz="quarter" idx="12"/>
          </p:nvPr>
        </p:nvSpPr>
        <p:spPr/>
        <p:txBody>
          <a:bodyPr/>
          <a:lstStyle/>
          <a:p>
            <a:fld id="{523BA762-FD51-DD42-A4ED-BDDCFD631F54}" type="slidenum">
              <a:rPr lang="en-US" smtClean="0"/>
              <a:t>18</a:t>
            </a:fld>
            <a:endParaRPr lang="en-US"/>
          </a:p>
        </p:txBody>
      </p:sp>
    </p:spTree>
    <p:extLst>
      <p:ext uri="{BB962C8B-B14F-4D97-AF65-F5344CB8AC3E}">
        <p14:creationId xmlns:p14="http://schemas.microsoft.com/office/powerpoint/2010/main" val="260490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2104"/>
                                        </p:tgtEl>
                                        <p:attrNameLst>
                                          <p:attrName>style.visibility</p:attrName>
                                        </p:attrNameLst>
                                      </p:cBhvr>
                                      <p:to>
                                        <p:strVal val="visible"/>
                                      </p:to>
                                    </p:set>
                                    <p:anim calcmode="lin" valueType="num">
                                      <p:cBhvr additive="base">
                                        <p:cTn id="7" dur="500" fill="hold"/>
                                        <p:tgtEl>
                                          <p:spTgt spid="132104"/>
                                        </p:tgtEl>
                                        <p:attrNameLst>
                                          <p:attrName>ppt_x</p:attrName>
                                        </p:attrNameLst>
                                      </p:cBhvr>
                                      <p:tavLst>
                                        <p:tav tm="0">
                                          <p:val>
                                            <p:strVal val="0-#ppt_w/2"/>
                                          </p:val>
                                        </p:tav>
                                        <p:tav tm="100000">
                                          <p:val>
                                            <p:strVal val="#ppt_x"/>
                                          </p:val>
                                        </p:tav>
                                      </p:tavLst>
                                    </p:anim>
                                    <p:anim calcmode="lin" valueType="num">
                                      <p:cBhvr additive="base">
                                        <p:cTn id="8" dur="500" fill="hold"/>
                                        <p:tgtEl>
                                          <p:spTgt spid="1321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0"/>
                                  </p:stCondLst>
                                  <p:childTnLst>
                                    <p:set>
                                      <p:cBhvr>
                                        <p:cTn id="11" dur="1" fill="hold">
                                          <p:stCondLst>
                                            <p:cond delay="0"/>
                                          </p:stCondLst>
                                        </p:cTn>
                                        <p:tgtEl>
                                          <p:spTgt spid="132103"/>
                                        </p:tgtEl>
                                        <p:attrNameLst>
                                          <p:attrName>style.visibility</p:attrName>
                                        </p:attrNameLst>
                                      </p:cBhvr>
                                      <p:to>
                                        <p:strVal val="visible"/>
                                      </p:to>
                                    </p:set>
                                    <p:anim calcmode="lin" valueType="num">
                                      <p:cBhvr additive="base">
                                        <p:cTn id="12" dur="500" fill="hold"/>
                                        <p:tgtEl>
                                          <p:spTgt spid="132103"/>
                                        </p:tgtEl>
                                        <p:attrNameLst>
                                          <p:attrName>ppt_x</p:attrName>
                                        </p:attrNameLst>
                                      </p:cBhvr>
                                      <p:tavLst>
                                        <p:tav tm="0">
                                          <p:val>
                                            <p:strVal val="0-#ppt_w/2"/>
                                          </p:val>
                                        </p:tav>
                                        <p:tav tm="100000">
                                          <p:val>
                                            <p:strVal val="#ppt_x"/>
                                          </p:val>
                                        </p:tav>
                                      </p:tavLst>
                                    </p:anim>
                                    <p:anim calcmode="lin" valueType="num">
                                      <p:cBhvr additive="base">
                                        <p:cTn id="13" dur="500" fill="hold"/>
                                        <p:tgtEl>
                                          <p:spTgt spid="13210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132105"/>
                                        </p:tgtEl>
                                        <p:attrNameLst>
                                          <p:attrName>style.visibility</p:attrName>
                                        </p:attrNameLst>
                                      </p:cBhvr>
                                      <p:to>
                                        <p:strVal val="visible"/>
                                      </p:to>
                                    </p:set>
                                    <p:anim calcmode="lin" valueType="num">
                                      <p:cBhvr additive="base">
                                        <p:cTn id="17" dur="500" fill="hold"/>
                                        <p:tgtEl>
                                          <p:spTgt spid="132105"/>
                                        </p:tgtEl>
                                        <p:attrNameLst>
                                          <p:attrName>ppt_x</p:attrName>
                                        </p:attrNameLst>
                                      </p:cBhvr>
                                      <p:tavLst>
                                        <p:tav tm="0">
                                          <p:val>
                                            <p:strVal val="0-#ppt_w/2"/>
                                          </p:val>
                                        </p:tav>
                                        <p:tav tm="100000">
                                          <p:val>
                                            <p:strVal val="#ppt_x"/>
                                          </p:val>
                                        </p:tav>
                                      </p:tavLst>
                                    </p:anim>
                                    <p:anim calcmode="lin" valueType="num">
                                      <p:cBhvr additive="base">
                                        <p:cTn id="18" dur="500" fill="hold"/>
                                        <p:tgtEl>
                                          <p:spTgt spid="13210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132129"/>
                                        </p:tgtEl>
                                        <p:attrNameLst>
                                          <p:attrName>style.visibility</p:attrName>
                                        </p:attrNameLst>
                                      </p:cBhvr>
                                      <p:to>
                                        <p:strVal val="visible"/>
                                      </p:to>
                                    </p:set>
                                    <p:anim calcmode="lin" valueType="num">
                                      <p:cBhvr additive="base">
                                        <p:cTn id="22" dur="500" fill="hold"/>
                                        <p:tgtEl>
                                          <p:spTgt spid="132129"/>
                                        </p:tgtEl>
                                        <p:attrNameLst>
                                          <p:attrName>ppt_x</p:attrName>
                                        </p:attrNameLst>
                                      </p:cBhvr>
                                      <p:tavLst>
                                        <p:tav tm="0">
                                          <p:val>
                                            <p:strVal val="0-#ppt_w/2"/>
                                          </p:val>
                                        </p:tav>
                                        <p:tav tm="100000">
                                          <p:val>
                                            <p:strVal val="#ppt_x"/>
                                          </p:val>
                                        </p:tav>
                                      </p:tavLst>
                                    </p:anim>
                                    <p:anim calcmode="lin" valueType="num">
                                      <p:cBhvr additive="base">
                                        <p:cTn id="23" dur="500" fill="hold"/>
                                        <p:tgtEl>
                                          <p:spTgt spid="13212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132153"/>
                                        </p:tgtEl>
                                        <p:attrNameLst>
                                          <p:attrName>style.visibility</p:attrName>
                                        </p:attrNameLst>
                                      </p:cBhvr>
                                      <p:to>
                                        <p:strVal val="visible"/>
                                      </p:to>
                                    </p:set>
                                    <p:anim calcmode="lin" valueType="num">
                                      <p:cBhvr additive="base">
                                        <p:cTn id="27" dur="500" fill="hold"/>
                                        <p:tgtEl>
                                          <p:spTgt spid="132153"/>
                                        </p:tgtEl>
                                        <p:attrNameLst>
                                          <p:attrName>ppt_x</p:attrName>
                                        </p:attrNameLst>
                                      </p:cBhvr>
                                      <p:tavLst>
                                        <p:tav tm="0">
                                          <p:val>
                                            <p:strVal val="0-#ppt_w/2"/>
                                          </p:val>
                                        </p:tav>
                                        <p:tav tm="100000">
                                          <p:val>
                                            <p:strVal val="#ppt_x"/>
                                          </p:val>
                                        </p:tav>
                                      </p:tavLst>
                                    </p:anim>
                                    <p:anim calcmode="lin" valueType="num">
                                      <p:cBhvr additive="base">
                                        <p:cTn id="28" dur="500" fill="hold"/>
                                        <p:tgtEl>
                                          <p:spTgt spid="13215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2100">
                                            <p:txEl>
                                              <p:pRg st="0" end="0"/>
                                            </p:txEl>
                                          </p:spTgt>
                                        </p:tgtEl>
                                        <p:attrNameLst>
                                          <p:attrName>style.visibility</p:attrName>
                                        </p:attrNameLst>
                                      </p:cBhvr>
                                      <p:to>
                                        <p:strVal val="visible"/>
                                      </p:to>
                                    </p:set>
                                    <p:anim calcmode="lin" valueType="num">
                                      <p:cBhvr additive="base">
                                        <p:cTn id="33" dur="500" fill="hold"/>
                                        <p:tgtEl>
                                          <p:spTgt spid="132100">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2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32102"/>
                                        </p:tgtEl>
                                        <p:attrNameLst>
                                          <p:attrName>style.visibility</p:attrName>
                                        </p:attrNameLst>
                                      </p:cBhvr>
                                      <p:to>
                                        <p:strVal val="visible"/>
                                      </p:to>
                                    </p:set>
                                    <p:anim calcmode="lin" valueType="num">
                                      <p:cBhvr additive="base">
                                        <p:cTn id="39" dur="500" fill="hold"/>
                                        <p:tgtEl>
                                          <p:spTgt spid="132102"/>
                                        </p:tgtEl>
                                        <p:attrNameLst>
                                          <p:attrName>ppt_x</p:attrName>
                                        </p:attrNameLst>
                                      </p:cBhvr>
                                      <p:tavLst>
                                        <p:tav tm="0">
                                          <p:val>
                                            <p:strVal val="0-#ppt_w/2"/>
                                          </p:val>
                                        </p:tav>
                                        <p:tav tm="100000">
                                          <p:val>
                                            <p:strVal val="#ppt_x"/>
                                          </p:val>
                                        </p:tav>
                                      </p:tavLst>
                                    </p:anim>
                                    <p:anim calcmode="lin" valueType="num">
                                      <p:cBhvr additive="base">
                                        <p:cTn id="40" dur="500" fill="hold"/>
                                        <p:tgtEl>
                                          <p:spTgt spid="13210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2101"/>
                                        </p:tgtEl>
                                        <p:attrNameLst>
                                          <p:attrName>style.visibility</p:attrName>
                                        </p:attrNameLst>
                                      </p:cBhvr>
                                      <p:to>
                                        <p:strVal val="visible"/>
                                      </p:to>
                                    </p:set>
                                    <p:anim calcmode="lin" valueType="num">
                                      <p:cBhvr additive="base">
                                        <p:cTn id="45" dur="500" fill="hold"/>
                                        <p:tgtEl>
                                          <p:spTgt spid="132101"/>
                                        </p:tgtEl>
                                        <p:attrNameLst>
                                          <p:attrName>ppt_x</p:attrName>
                                        </p:attrNameLst>
                                      </p:cBhvr>
                                      <p:tavLst>
                                        <p:tav tm="0">
                                          <p:val>
                                            <p:strVal val="0-#ppt_w/2"/>
                                          </p:val>
                                        </p:tav>
                                        <p:tav tm="100000">
                                          <p:val>
                                            <p:strVal val="#ppt_x"/>
                                          </p:val>
                                        </p:tav>
                                      </p:tavLst>
                                    </p:anim>
                                    <p:anim calcmode="lin" valueType="num">
                                      <p:cBhvr additive="base">
                                        <p:cTn id="46" dur="500" fill="hold"/>
                                        <p:tgtEl>
                                          <p:spTgt spid="132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autoUpdateAnimBg="0"/>
      <p:bldP spid="1321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80" name="Picture 12">
            <a:extLst>
              <a:ext uri="{FF2B5EF4-FFF2-40B4-BE49-F238E27FC236}">
                <a16:creationId xmlns:a16="http://schemas.microsoft.com/office/drawing/2014/main" id="{5E53C4C1-BABD-1C4C-AA42-B3753531279B}"/>
              </a:ext>
            </a:extLst>
          </p:cNvPr>
          <p:cNvPicPr>
            <a:picLocks noChangeAspect="1" noChangeArrowheads="1"/>
          </p:cNvPicPr>
          <p:nvPr/>
        </p:nvPicPr>
        <p:blipFill>
          <a:blip r:embed="rId3">
            <a:clrChange>
              <a:clrFrom>
                <a:srgbClr val="070600"/>
              </a:clrFrom>
              <a:clrTo>
                <a:srgbClr val="070600">
                  <a:alpha val="0"/>
                </a:srgbClr>
              </a:clrTo>
            </a:clrChange>
            <a:lum contrast="-76000"/>
            <a:extLst>
              <a:ext uri="{28A0092B-C50C-407E-A947-70E740481C1C}">
                <a14:useLocalDpi xmlns:a14="http://schemas.microsoft.com/office/drawing/2010/main" val="0"/>
              </a:ext>
            </a:extLst>
          </a:blip>
          <a:srcRect/>
          <a:stretch>
            <a:fillRect/>
          </a:stretch>
        </p:blipFill>
        <p:spPr bwMode="auto">
          <a:xfrm>
            <a:off x="1828800" y="609600"/>
            <a:ext cx="4494213" cy="42672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FF003361-2A24-4142-B2EF-529E2EF403D4}"/>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Three satellites </a:t>
            </a:r>
            <a:br>
              <a:rPr lang="en-US" altLang="en-US"/>
            </a:br>
            <a:endParaRPr lang="en-US" altLang="en-US"/>
          </a:p>
        </p:txBody>
      </p:sp>
      <p:sp>
        <p:nvSpPr>
          <p:cNvPr id="7171" name="Rectangle 3">
            <a:extLst>
              <a:ext uri="{FF2B5EF4-FFF2-40B4-BE49-F238E27FC236}">
                <a16:creationId xmlns:a16="http://schemas.microsoft.com/office/drawing/2014/main" id="{4C8DB774-3B15-B748-A592-782CDBE60948}"/>
              </a:ext>
            </a:extLst>
          </p:cNvPr>
          <p:cNvSpPr>
            <a:spLocks noGrp="1" noChangeArrowheads="1"/>
          </p:cNvSpPr>
          <p:nvPr>
            <p:ph type="body" idx="1"/>
          </p:nvPr>
        </p:nvSpPr>
        <p:spPr>
          <a:xfrm>
            <a:off x="457200" y="1143000"/>
            <a:ext cx="8229600" cy="626415"/>
          </a:xfrm>
          <a:noFill/>
          <a:ln/>
          <a:extLst>
            <a:ext uri="{91240B29-F687-4F45-9708-019B960494DF}">
              <a14:hiddenLine xmlns:a14="http://schemas.microsoft.com/office/drawing/2010/main" w="12700">
                <a:solidFill>
                  <a:schemeClr val="tx1"/>
                </a:solidFill>
                <a:miter lim="800000"/>
                <a:headEnd/>
                <a:tailEnd/>
              </a14:hiddenLine>
            </a:ext>
          </a:extLst>
        </p:spPr>
        <p:txBody>
          <a:bodyPr lIns="92075" tIns="39688" rIns="92075" bIns="39688"/>
          <a:lstStyle/>
          <a:p>
            <a:pPr marL="0" indent="0" defTabSz="800100" eaLnBrk="0" hangingPunct="0">
              <a:lnSpc>
                <a:spcPct val="90000"/>
              </a:lnSpc>
              <a:spcBef>
                <a:spcPct val="0"/>
              </a:spcBef>
              <a:buFontTx/>
              <a:buNone/>
            </a:pPr>
            <a:r>
              <a:rPr lang="en-US" altLang="en-US" sz="2800" dirty="0"/>
              <a:t>A third measurement narrows location to two points.</a:t>
            </a:r>
          </a:p>
        </p:txBody>
      </p:sp>
      <p:graphicFrame>
        <p:nvGraphicFramePr>
          <p:cNvPr id="7177" name="Object 9">
            <a:hlinkClick r:id="" action="ppaction://ole?verb=0"/>
            <a:extLst>
              <a:ext uri="{FF2B5EF4-FFF2-40B4-BE49-F238E27FC236}">
                <a16:creationId xmlns:a16="http://schemas.microsoft.com/office/drawing/2014/main" id="{2EB8B024-2F07-6040-B84A-D42AC2467B40}"/>
              </a:ext>
            </a:extLst>
          </p:cNvPr>
          <p:cNvGraphicFramePr>
            <a:graphicFrameLocks/>
          </p:cNvGraphicFramePr>
          <p:nvPr/>
        </p:nvGraphicFramePr>
        <p:xfrm>
          <a:off x="4876800" y="3276600"/>
          <a:ext cx="454025" cy="344488"/>
        </p:xfrm>
        <a:graphic>
          <a:graphicData uri="http://schemas.openxmlformats.org/presentationml/2006/ole">
            <mc:AlternateContent xmlns:mc="http://schemas.openxmlformats.org/markup-compatibility/2006">
              <mc:Choice xmlns:v="urn:schemas-microsoft-com:vml" Requires="v">
                <p:oleObj spid="_x0000_s28721" name="Designer 3.1 Drawing" r:id="rId4" imgW="3733800" imgH="3606800" progId="Designer">
                  <p:embed/>
                </p:oleObj>
              </mc:Choice>
              <mc:Fallback>
                <p:oleObj name="Designer 3.1 Drawing" r:id="rId4" imgW="3733800" imgH="3606800" progId="Designer">
                  <p:embed/>
                  <p:pic>
                    <p:nvPicPr>
                      <p:cNvPr id="7177" name="Object 9">
                        <a:hlinkClick r:id="" action="ppaction://ole?verb=0"/>
                        <a:extLst>
                          <a:ext uri="{FF2B5EF4-FFF2-40B4-BE49-F238E27FC236}">
                            <a16:creationId xmlns:a16="http://schemas.microsoft.com/office/drawing/2014/main" id="{2EB8B024-2F07-6040-B84A-D42AC2467B4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76600"/>
                        <a:ext cx="4540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a:hlinkClick r:id="" action="ppaction://ole?verb=0"/>
            <a:extLst>
              <a:ext uri="{FF2B5EF4-FFF2-40B4-BE49-F238E27FC236}">
                <a16:creationId xmlns:a16="http://schemas.microsoft.com/office/drawing/2014/main" id="{8463B678-8E65-3949-A4A9-BF6324BEA035}"/>
              </a:ext>
            </a:extLst>
          </p:cNvPr>
          <p:cNvGraphicFramePr>
            <a:graphicFrameLocks/>
          </p:cNvGraphicFramePr>
          <p:nvPr/>
        </p:nvGraphicFramePr>
        <p:xfrm>
          <a:off x="4953000" y="5334000"/>
          <a:ext cx="454025" cy="344488"/>
        </p:xfrm>
        <a:graphic>
          <a:graphicData uri="http://schemas.openxmlformats.org/presentationml/2006/ole">
            <mc:AlternateContent xmlns:mc="http://schemas.openxmlformats.org/markup-compatibility/2006">
              <mc:Choice xmlns:v="urn:schemas-microsoft-com:vml" Requires="v">
                <p:oleObj spid="_x0000_s28722" name="Designer 3.1 Drawing" r:id="rId6" imgW="3733800" imgH="3606800" progId="Designer">
                  <p:embed/>
                </p:oleObj>
              </mc:Choice>
              <mc:Fallback>
                <p:oleObj name="Designer 3.1 Drawing" r:id="rId6" imgW="3733800" imgH="3606800" progId="Designer">
                  <p:embed/>
                  <p:pic>
                    <p:nvPicPr>
                      <p:cNvPr id="7178" name="Object 10">
                        <a:hlinkClick r:id="" action="ppaction://ole?verb=0"/>
                        <a:extLst>
                          <a:ext uri="{FF2B5EF4-FFF2-40B4-BE49-F238E27FC236}">
                            <a16:creationId xmlns:a16="http://schemas.microsoft.com/office/drawing/2014/main" id="{8463B678-8E65-3949-A4A9-BF6324BEA03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334000"/>
                        <a:ext cx="4540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84" name="Group 16">
            <a:extLst>
              <a:ext uri="{FF2B5EF4-FFF2-40B4-BE49-F238E27FC236}">
                <a16:creationId xmlns:a16="http://schemas.microsoft.com/office/drawing/2014/main" id="{4A33E0DF-D724-574D-AA52-1CAE061FD4B4}"/>
              </a:ext>
            </a:extLst>
          </p:cNvPr>
          <p:cNvGrpSpPr>
            <a:grpSpLocks/>
          </p:cNvGrpSpPr>
          <p:nvPr/>
        </p:nvGrpSpPr>
        <p:grpSpPr bwMode="auto">
          <a:xfrm>
            <a:off x="3657600" y="2209800"/>
            <a:ext cx="2935288" cy="2717800"/>
            <a:chOff x="2380" y="1561"/>
            <a:chExt cx="1645" cy="1522"/>
          </a:xfrm>
        </p:grpSpPr>
        <p:sp>
          <p:nvSpPr>
            <p:cNvPr id="7185" name="Arc 17">
              <a:extLst>
                <a:ext uri="{FF2B5EF4-FFF2-40B4-BE49-F238E27FC236}">
                  <a16:creationId xmlns:a16="http://schemas.microsoft.com/office/drawing/2014/main" id="{D9DE7350-1DC4-5645-BAA3-48B5A8693E3A}"/>
                </a:ext>
              </a:extLst>
            </p:cNvPr>
            <p:cNvSpPr>
              <a:spLocks/>
            </p:cNvSpPr>
            <p:nvPr/>
          </p:nvSpPr>
          <p:spPr bwMode="auto">
            <a:xfrm>
              <a:off x="3206" y="1926"/>
              <a:ext cx="745"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7186" name="Group 18">
              <a:extLst>
                <a:ext uri="{FF2B5EF4-FFF2-40B4-BE49-F238E27FC236}">
                  <a16:creationId xmlns:a16="http://schemas.microsoft.com/office/drawing/2014/main" id="{7BBE21F6-FCB2-9E48-860E-C75F76A4A2C4}"/>
                </a:ext>
              </a:extLst>
            </p:cNvPr>
            <p:cNvGrpSpPr>
              <a:grpSpLocks/>
            </p:cNvGrpSpPr>
            <p:nvPr/>
          </p:nvGrpSpPr>
          <p:grpSpPr bwMode="auto">
            <a:xfrm>
              <a:off x="2654" y="1766"/>
              <a:ext cx="1107" cy="71"/>
              <a:chOff x="3824" y="2400"/>
              <a:chExt cx="1244" cy="79"/>
            </a:xfrm>
          </p:grpSpPr>
          <p:sp>
            <p:nvSpPr>
              <p:cNvPr id="7187" name="Arc 19">
                <a:extLst>
                  <a:ext uri="{FF2B5EF4-FFF2-40B4-BE49-F238E27FC236}">
                    <a16:creationId xmlns:a16="http://schemas.microsoft.com/office/drawing/2014/main" id="{E93B056A-C413-3146-8D12-9CC79218E2CD}"/>
                  </a:ext>
                </a:extLst>
              </p:cNvPr>
              <p:cNvSpPr>
                <a:spLocks/>
              </p:cNvSpPr>
              <p:nvPr/>
            </p:nvSpPr>
            <p:spPr bwMode="auto">
              <a:xfrm>
                <a:off x="3824" y="2400"/>
                <a:ext cx="616" cy="79"/>
              </a:xfrm>
              <a:custGeom>
                <a:avLst/>
                <a:gdLst>
                  <a:gd name="G0" fmla="+- 21600 0 0"/>
                  <a:gd name="G1" fmla="+- 279 0 0"/>
                  <a:gd name="G2" fmla="+- 21600 0 0"/>
                  <a:gd name="T0" fmla="*/ 21600 w 21600"/>
                  <a:gd name="T1" fmla="*/ 21879 h 21879"/>
                  <a:gd name="T2" fmla="*/ 2 w 21600"/>
                  <a:gd name="T3" fmla="*/ 0 h 21879"/>
                  <a:gd name="T4" fmla="*/ 21600 w 21600"/>
                  <a:gd name="T5" fmla="*/ 279 h 21879"/>
                </a:gdLst>
                <a:ahLst/>
                <a:cxnLst>
                  <a:cxn ang="0">
                    <a:pos x="T0" y="T1"/>
                  </a:cxn>
                  <a:cxn ang="0">
                    <a:pos x="T2" y="T3"/>
                  </a:cxn>
                  <a:cxn ang="0">
                    <a:pos x="T4" y="T5"/>
                  </a:cxn>
                </a:cxnLst>
                <a:rect l="0" t="0" r="r" b="b"/>
                <a:pathLst>
                  <a:path w="21600" h="21879" fill="none" extrusionOk="0">
                    <a:moveTo>
                      <a:pt x="21600" y="21879"/>
                    </a:moveTo>
                    <a:cubicBezTo>
                      <a:pt x="9670" y="21879"/>
                      <a:pt x="0" y="12208"/>
                      <a:pt x="0" y="279"/>
                    </a:cubicBezTo>
                    <a:cubicBezTo>
                      <a:pt x="0" y="185"/>
                      <a:pt x="0" y="92"/>
                      <a:pt x="1" y="-1"/>
                    </a:cubicBezTo>
                  </a:path>
                  <a:path w="21600" h="21879" stroke="0" extrusionOk="0">
                    <a:moveTo>
                      <a:pt x="21600" y="21879"/>
                    </a:moveTo>
                    <a:cubicBezTo>
                      <a:pt x="9670" y="21879"/>
                      <a:pt x="0" y="12208"/>
                      <a:pt x="0" y="279"/>
                    </a:cubicBezTo>
                    <a:cubicBezTo>
                      <a:pt x="0" y="185"/>
                      <a:pt x="0" y="92"/>
                      <a:pt x="1" y="-1"/>
                    </a:cubicBezTo>
                    <a:lnTo>
                      <a:pt x="21600"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88" name="Arc 20">
                <a:extLst>
                  <a:ext uri="{FF2B5EF4-FFF2-40B4-BE49-F238E27FC236}">
                    <a16:creationId xmlns:a16="http://schemas.microsoft.com/office/drawing/2014/main" id="{E17522B9-4C11-684B-B4FA-7B222F6EA3D3}"/>
                  </a:ext>
                </a:extLst>
              </p:cNvPr>
              <p:cNvSpPr>
                <a:spLocks/>
              </p:cNvSpPr>
              <p:nvPr/>
            </p:nvSpPr>
            <p:spPr bwMode="auto">
              <a:xfrm>
                <a:off x="4451" y="2400"/>
                <a:ext cx="617" cy="79"/>
              </a:xfrm>
              <a:custGeom>
                <a:avLst/>
                <a:gdLst>
                  <a:gd name="G0" fmla="+- 35 0 0"/>
                  <a:gd name="G1" fmla="+- 279 0 0"/>
                  <a:gd name="G2" fmla="+- 21600 0 0"/>
                  <a:gd name="T0" fmla="*/ 21633 w 21635"/>
                  <a:gd name="T1" fmla="*/ 0 h 21879"/>
                  <a:gd name="T2" fmla="*/ 0 w 21635"/>
                  <a:gd name="T3" fmla="*/ 21879 h 21879"/>
                  <a:gd name="T4" fmla="*/ 35 w 21635"/>
                  <a:gd name="T5" fmla="*/ 279 h 21879"/>
                </a:gdLst>
                <a:ahLst/>
                <a:cxnLst>
                  <a:cxn ang="0">
                    <a:pos x="T0" y="T1"/>
                  </a:cxn>
                  <a:cxn ang="0">
                    <a:pos x="T2" y="T3"/>
                  </a:cxn>
                  <a:cxn ang="0">
                    <a:pos x="T4" y="T5"/>
                  </a:cxn>
                </a:cxnLst>
                <a:rect l="0" t="0" r="r" b="b"/>
                <a:pathLst>
                  <a:path w="21635" h="21879" fill="none" extrusionOk="0">
                    <a:moveTo>
                      <a:pt x="21633" y="-1"/>
                    </a:moveTo>
                    <a:cubicBezTo>
                      <a:pt x="21634" y="92"/>
                      <a:pt x="21635" y="185"/>
                      <a:pt x="21635" y="279"/>
                    </a:cubicBezTo>
                    <a:cubicBezTo>
                      <a:pt x="21635" y="12208"/>
                      <a:pt x="11964" y="21879"/>
                      <a:pt x="35" y="21879"/>
                    </a:cubicBezTo>
                    <a:cubicBezTo>
                      <a:pt x="23" y="21879"/>
                      <a:pt x="11" y="21878"/>
                      <a:pt x="0" y="21878"/>
                    </a:cubicBezTo>
                  </a:path>
                  <a:path w="21635" h="21879" stroke="0" extrusionOk="0">
                    <a:moveTo>
                      <a:pt x="21633" y="-1"/>
                    </a:moveTo>
                    <a:cubicBezTo>
                      <a:pt x="21634" y="92"/>
                      <a:pt x="21635" y="185"/>
                      <a:pt x="21635" y="279"/>
                    </a:cubicBezTo>
                    <a:cubicBezTo>
                      <a:pt x="21635" y="12208"/>
                      <a:pt x="11964" y="21879"/>
                      <a:pt x="35" y="21879"/>
                    </a:cubicBezTo>
                    <a:cubicBezTo>
                      <a:pt x="23" y="21879"/>
                      <a:pt x="11" y="21878"/>
                      <a:pt x="0" y="21878"/>
                    </a:cubicBezTo>
                    <a:lnTo>
                      <a:pt x="35"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189" name="Arc 21">
              <a:extLst>
                <a:ext uri="{FF2B5EF4-FFF2-40B4-BE49-F238E27FC236}">
                  <a16:creationId xmlns:a16="http://schemas.microsoft.com/office/drawing/2014/main" id="{6D9A5350-63EE-3844-8E4B-AB14C201B235}"/>
                </a:ext>
              </a:extLst>
            </p:cNvPr>
            <p:cNvSpPr>
              <a:spLocks/>
            </p:cNvSpPr>
            <p:nvPr/>
          </p:nvSpPr>
          <p:spPr bwMode="auto">
            <a:xfrm>
              <a:off x="2454" y="2033"/>
              <a:ext cx="748" cy="103"/>
            </a:xfrm>
            <a:custGeom>
              <a:avLst/>
              <a:gdLst>
                <a:gd name="G0" fmla="+- 21600 0 0"/>
                <a:gd name="G1" fmla="+- 187 0 0"/>
                <a:gd name="G2" fmla="+- 21600 0 0"/>
                <a:gd name="T0" fmla="*/ 21574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574" y="21786"/>
                  </a:moveTo>
                  <a:cubicBezTo>
                    <a:pt x="9654" y="21772"/>
                    <a:pt x="0" y="12106"/>
                    <a:pt x="0" y="187"/>
                  </a:cubicBezTo>
                  <a:cubicBezTo>
                    <a:pt x="0" y="124"/>
                    <a:pt x="0" y="62"/>
                    <a:pt x="0" y="-1"/>
                  </a:cubicBezTo>
                </a:path>
                <a:path w="21600" h="21787" stroke="0" extrusionOk="0">
                  <a:moveTo>
                    <a:pt x="21574" y="21786"/>
                  </a:moveTo>
                  <a:cubicBezTo>
                    <a:pt x="9654" y="21772"/>
                    <a:pt x="0" y="1210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0" name="Arc 22">
              <a:extLst>
                <a:ext uri="{FF2B5EF4-FFF2-40B4-BE49-F238E27FC236}">
                  <a16:creationId xmlns:a16="http://schemas.microsoft.com/office/drawing/2014/main" id="{A90AAD00-27DC-2842-89EB-052EC24B4AAF}"/>
                </a:ext>
              </a:extLst>
            </p:cNvPr>
            <p:cNvSpPr>
              <a:spLocks/>
            </p:cNvSpPr>
            <p:nvPr/>
          </p:nvSpPr>
          <p:spPr bwMode="auto">
            <a:xfrm>
              <a:off x="3214" y="2033"/>
              <a:ext cx="747" cy="103"/>
            </a:xfrm>
            <a:custGeom>
              <a:avLst/>
              <a:gdLst>
                <a:gd name="G0" fmla="+- 0 0 0"/>
                <a:gd name="G1" fmla="+- 187 0 0"/>
                <a:gd name="G2" fmla="+- 21600 0 0"/>
                <a:gd name="T0" fmla="*/ 21599 w 21600"/>
                <a:gd name="T1" fmla="*/ 0 h 21787"/>
                <a:gd name="T2" fmla="*/ 0 w 21600"/>
                <a:gd name="T3" fmla="*/ 21787 h 21787"/>
                <a:gd name="T4" fmla="*/ 0 w 21600"/>
                <a:gd name="T5" fmla="*/ 187 h 21787"/>
              </a:gdLst>
              <a:ahLst/>
              <a:cxnLst>
                <a:cxn ang="0">
                  <a:pos x="T0" y="T1"/>
                </a:cxn>
                <a:cxn ang="0">
                  <a:pos x="T2" y="T3"/>
                </a:cxn>
                <a:cxn ang="0">
                  <a:pos x="T4" y="T5"/>
                </a:cxn>
              </a:cxnLst>
              <a:rect l="0" t="0" r="r" b="b"/>
              <a:pathLst>
                <a:path w="21600" h="21787" fill="none" extrusionOk="0">
                  <a:moveTo>
                    <a:pt x="21599" y="-1"/>
                  </a:moveTo>
                  <a:cubicBezTo>
                    <a:pt x="21599" y="62"/>
                    <a:pt x="21600" y="124"/>
                    <a:pt x="21600" y="187"/>
                  </a:cubicBezTo>
                  <a:cubicBezTo>
                    <a:pt x="21600" y="12116"/>
                    <a:pt x="11929" y="21787"/>
                    <a:pt x="0" y="21787"/>
                  </a:cubicBezTo>
                </a:path>
                <a:path w="21600" h="21787" stroke="0" extrusionOk="0">
                  <a:moveTo>
                    <a:pt x="21599" y="-1"/>
                  </a:moveTo>
                  <a:cubicBezTo>
                    <a:pt x="21599" y="62"/>
                    <a:pt x="21600" y="124"/>
                    <a:pt x="21600" y="187"/>
                  </a:cubicBezTo>
                  <a:cubicBezTo>
                    <a:pt x="21600" y="12116"/>
                    <a:pt x="11929" y="21787"/>
                    <a:pt x="0" y="21787"/>
                  </a:cubicBezTo>
                  <a:lnTo>
                    <a:pt x="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1" name="Oval 23">
              <a:extLst>
                <a:ext uri="{FF2B5EF4-FFF2-40B4-BE49-F238E27FC236}">
                  <a16:creationId xmlns:a16="http://schemas.microsoft.com/office/drawing/2014/main" id="{5261A314-29EE-784B-B24E-1E15744B144D}"/>
                </a:ext>
              </a:extLst>
            </p:cNvPr>
            <p:cNvSpPr>
              <a:spLocks noChangeArrowheads="1"/>
            </p:cNvSpPr>
            <p:nvPr/>
          </p:nvSpPr>
          <p:spPr bwMode="auto">
            <a:xfrm>
              <a:off x="2380" y="1561"/>
              <a:ext cx="1645" cy="1522"/>
            </a:xfrm>
            <a:prstGeom prst="ellipse">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7192" name="Group 24">
              <a:extLst>
                <a:ext uri="{FF2B5EF4-FFF2-40B4-BE49-F238E27FC236}">
                  <a16:creationId xmlns:a16="http://schemas.microsoft.com/office/drawing/2014/main" id="{EA196C4C-A92C-4349-8FD6-22811DF414A6}"/>
                </a:ext>
              </a:extLst>
            </p:cNvPr>
            <p:cNvGrpSpPr>
              <a:grpSpLocks/>
            </p:cNvGrpSpPr>
            <p:nvPr/>
          </p:nvGrpSpPr>
          <p:grpSpPr bwMode="auto">
            <a:xfrm>
              <a:off x="2388" y="2373"/>
              <a:ext cx="1636" cy="89"/>
              <a:chOff x="3525" y="3082"/>
              <a:chExt cx="1839" cy="100"/>
            </a:xfrm>
          </p:grpSpPr>
          <p:sp>
            <p:nvSpPr>
              <p:cNvPr id="7193" name="Arc 25">
                <a:extLst>
                  <a:ext uri="{FF2B5EF4-FFF2-40B4-BE49-F238E27FC236}">
                    <a16:creationId xmlns:a16="http://schemas.microsoft.com/office/drawing/2014/main" id="{9374FE4C-9F72-E942-9FCE-D8F7F8EEDA80}"/>
                  </a:ext>
                </a:extLst>
              </p:cNvPr>
              <p:cNvSpPr>
                <a:spLocks/>
              </p:cNvSpPr>
              <p:nvPr/>
            </p:nvSpPr>
            <p:spPr bwMode="auto">
              <a:xfrm>
                <a:off x="3525" y="3082"/>
                <a:ext cx="912" cy="100"/>
              </a:xfrm>
              <a:custGeom>
                <a:avLst/>
                <a:gdLst>
                  <a:gd name="G0" fmla="+- 21600 0 0"/>
                  <a:gd name="G1" fmla="+- 217 0 0"/>
                  <a:gd name="G2" fmla="+- 21600 0 0"/>
                  <a:gd name="T0" fmla="*/ 21600 w 21600"/>
                  <a:gd name="T1" fmla="*/ 21817 h 21817"/>
                  <a:gd name="T2" fmla="*/ 1 w 21600"/>
                  <a:gd name="T3" fmla="*/ 0 h 21817"/>
                  <a:gd name="T4" fmla="*/ 21600 w 21600"/>
                  <a:gd name="T5" fmla="*/ 217 h 21817"/>
                </a:gdLst>
                <a:ahLst/>
                <a:cxnLst>
                  <a:cxn ang="0">
                    <a:pos x="T0" y="T1"/>
                  </a:cxn>
                  <a:cxn ang="0">
                    <a:pos x="T2" y="T3"/>
                  </a:cxn>
                  <a:cxn ang="0">
                    <a:pos x="T4" y="T5"/>
                  </a:cxn>
                </a:cxnLst>
                <a:rect l="0" t="0" r="r" b="b"/>
                <a:pathLst>
                  <a:path w="21600" h="21817" fill="none" extrusionOk="0">
                    <a:moveTo>
                      <a:pt x="21600" y="21817"/>
                    </a:moveTo>
                    <a:cubicBezTo>
                      <a:pt x="9670" y="21817"/>
                      <a:pt x="0" y="12146"/>
                      <a:pt x="0" y="217"/>
                    </a:cubicBezTo>
                    <a:cubicBezTo>
                      <a:pt x="0" y="144"/>
                      <a:pt x="0" y="72"/>
                      <a:pt x="1" y="0"/>
                    </a:cubicBezTo>
                  </a:path>
                  <a:path w="21600" h="21817" stroke="0" extrusionOk="0">
                    <a:moveTo>
                      <a:pt x="21600" y="21817"/>
                    </a:moveTo>
                    <a:cubicBezTo>
                      <a:pt x="9670" y="21817"/>
                      <a:pt x="0" y="12146"/>
                      <a:pt x="0" y="217"/>
                    </a:cubicBezTo>
                    <a:cubicBezTo>
                      <a:pt x="0" y="144"/>
                      <a:pt x="0" y="72"/>
                      <a:pt x="1" y="0"/>
                    </a:cubicBezTo>
                    <a:lnTo>
                      <a:pt x="2160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4" name="Arc 26">
                <a:extLst>
                  <a:ext uri="{FF2B5EF4-FFF2-40B4-BE49-F238E27FC236}">
                    <a16:creationId xmlns:a16="http://schemas.microsoft.com/office/drawing/2014/main" id="{0A22D12A-F986-0D43-BD21-84B96B113026}"/>
                  </a:ext>
                </a:extLst>
              </p:cNvPr>
              <p:cNvSpPr>
                <a:spLocks/>
              </p:cNvSpPr>
              <p:nvPr/>
            </p:nvSpPr>
            <p:spPr bwMode="auto">
              <a:xfrm>
                <a:off x="4452" y="3082"/>
                <a:ext cx="912" cy="100"/>
              </a:xfrm>
              <a:custGeom>
                <a:avLst/>
                <a:gdLst>
                  <a:gd name="G0" fmla="+- 0 0 0"/>
                  <a:gd name="G1" fmla="+- 217 0 0"/>
                  <a:gd name="G2" fmla="+- 21600 0 0"/>
                  <a:gd name="T0" fmla="*/ 21599 w 21600"/>
                  <a:gd name="T1" fmla="*/ 0 h 21817"/>
                  <a:gd name="T2" fmla="*/ 0 w 21600"/>
                  <a:gd name="T3" fmla="*/ 21817 h 21817"/>
                  <a:gd name="T4" fmla="*/ 0 w 21600"/>
                  <a:gd name="T5" fmla="*/ 217 h 21817"/>
                </a:gdLst>
                <a:ahLst/>
                <a:cxnLst>
                  <a:cxn ang="0">
                    <a:pos x="T0" y="T1"/>
                  </a:cxn>
                  <a:cxn ang="0">
                    <a:pos x="T2" y="T3"/>
                  </a:cxn>
                  <a:cxn ang="0">
                    <a:pos x="T4" y="T5"/>
                  </a:cxn>
                </a:cxnLst>
                <a:rect l="0" t="0" r="r" b="b"/>
                <a:pathLst>
                  <a:path w="21600" h="21817" fill="none" extrusionOk="0">
                    <a:moveTo>
                      <a:pt x="21598" y="0"/>
                    </a:moveTo>
                    <a:cubicBezTo>
                      <a:pt x="21599" y="72"/>
                      <a:pt x="21600" y="144"/>
                      <a:pt x="21600" y="217"/>
                    </a:cubicBezTo>
                    <a:cubicBezTo>
                      <a:pt x="21600" y="12146"/>
                      <a:pt x="11929" y="21817"/>
                      <a:pt x="0" y="21817"/>
                    </a:cubicBezTo>
                  </a:path>
                  <a:path w="21600" h="21817" stroke="0" extrusionOk="0">
                    <a:moveTo>
                      <a:pt x="21598" y="0"/>
                    </a:moveTo>
                    <a:cubicBezTo>
                      <a:pt x="21599" y="72"/>
                      <a:pt x="21600" y="144"/>
                      <a:pt x="21600" y="217"/>
                    </a:cubicBezTo>
                    <a:cubicBezTo>
                      <a:pt x="21600" y="12146"/>
                      <a:pt x="11929" y="21817"/>
                      <a:pt x="0" y="21817"/>
                    </a:cubicBezTo>
                    <a:lnTo>
                      <a:pt x="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195" name="Arc 27">
              <a:extLst>
                <a:ext uri="{FF2B5EF4-FFF2-40B4-BE49-F238E27FC236}">
                  <a16:creationId xmlns:a16="http://schemas.microsoft.com/office/drawing/2014/main" id="{080F9CE0-3D4A-BD4C-B025-8A5421C75F8F}"/>
                </a:ext>
              </a:extLst>
            </p:cNvPr>
            <p:cNvSpPr>
              <a:spLocks/>
            </p:cNvSpPr>
            <p:nvPr/>
          </p:nvSpPr>
          <p:spPr bwMode="auto">
            <a:xfrm>
              <a:off x="2460" y="2646"/>
              <a:ext cx="735" cy="103"/>
            </a:xfrm>
            <a:custGeom>
              <a:avLst/>
              <a:gdLst>
                <a:gd name="G0" fmla="+- 21600 0 0"/>
                <a:gd name="G1" fmla="+- 187 0 0"/>
                <a:gd name="G2" fmla="+- 21600 0 0"/>
                <a:gd name="T0" fmla="*/ 21600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600" y="21787"/>
                  </a:moveTo>
                  <a:cubicBezTo>
                    <a:pt x="9670" y="21787"/>
                    <a:pt x="0" y="12116"/>
                    <a:pt x="0" y="187"/>
                  </a:cubicBezTo>
                  <a:cubicBezTo>
                    <a:pt x="0" y="124"/>
                    <a:pt x="0" y="62"/>
                    <a:pt x="0" y="-1"/>
                  </a:cubicBezTo>
                </a:path>
                <a:path w="21600" h="21787" stroke="0" extrusionOk="0">
                  <a:moveTo>
                    <a:pt x="21600" y="21787"/>
                  </a:moveTo>
                  <a:cubicBezTo>
                    <a:pt x="9670" y="21787"/>
                    <a:pt x="0" y="1211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6" name="Arc 28">
              <a:extLst>
                <a:ext uri="{FF2B5EF4-FFF2-40B4-BE49-F238E27FC236}">
                  <a16:creationId xmlns:a16="http://schemas.microsoft.com/office/drawing/2014/main" id="{18A219FA-7AD0-3C4F-8E57-17B84EF3B4A0}"/>
                </a:ext>
              </a:extLst>
            </p:cNvPr>
            <p:cNvSpPr>
              <a:spLocks/>
            </p:cNvSpPr>
            <p:nvPr/>
          </p:nvSpPr>
          <p:spPr bwMode="auto">
            <a:xfrm>
              <a:off x="3207" y="2646"/>
              <a:ext cx="736" cy="103"/>
            </a:xfrm>
            <a:custGeom>
              <a:avLst/>
              <a:gdLst>
                <a:gd name="G0" fmla="+- 26 0 0"/>
                <a:gd name="G1" fmla="+- 187 0 0"/>
                <a:gd name="G2" fmla="+- 21600 0 0"/>
                <a:gd name="T0" fmla="*/ 21625 w 21626"/>
                <a:gd name="T1" fmla="*/ 0 h 21787"/>
                <a:gd name="T2" fmla="*/ 0 w 21626"/>
                <a:gd name="T3" fmla="*/ 21787 h 21787"/>
                <a:gd name="T4" fmla="*/ 26 w 21626"/>
                <a:gd name="T5" fmla="*/ 187 h 21787"/>
              </a:gdLst>
              <a:ahLst/>
              <a:cxnLst>
                <a:cxn ang="0">
                  <a:pos x="T0" y="T1"/>
                </a:cxn>
                <a:cxn ang="0">
                  <a:pos x="T2" y="T3"/>
                </a:cxn>
                <a:cxn ang="0">
                  <a:pos x="T4" y="T5"/>
                </a:cxn>
              </a:cxnLst>
              <a:rect l="0" t="0" r="r" b="b"/>
              <a:pathLst>
                <a:path w="21626" h="21787" fill="none" extrusionOk="0">
                  <a:moveTo>
                    <a:pt x="21625" y="-1"/>
                  </a:moveTo>
                  <a:cubicBezTo>
                    <a:pt x="21625" y="62"/>
                    <a:pt x="21626" y="124"/>
                    <a:pt x="21626" y="187"/>
                  </a:cubicBezTo>
                  <a:cubicBezTo>
                    <a:pt x="21626" y="12116"/>
                    <a:pt x="11955" y="21787"/>
                    <a:pt x="26" y="21787"/>
                  </a:cubicBezTo>
                  <a:cubicBezTo>
                    <a:pt x="17" y="21787"/>
                    <a:pt x="8" y="21786"/>
                    <a:pt x="0" y="21786"/>
                  </a:cubicBezTo>
                </a:path>
                <a:path w="21626" h="21787" stroke="0" extrusionOk="0">
                  <a:moveTo>
                    <a:pt x="21625" y="-1"/>
                  </a:moveTo>
                  <a:cubicBezTo>
                    <a:pt x="21625" y="62"/>
                    <a:pt x="21626" y="124"/>
                    <a:pt x="21626" y="187"/>
                  </a:cubicBezTo>
                  <a:cubicBezTo>
                    <a:pt x="21626" y="12116"/>
                    <a:pt x="11955" y="21787"/>
                    <a:pt x="26" y="21787"/>
                  </a:cubicBezTo>
                  <a:cubicBezTo>
                    <a:pt x="17" y="21787"/>
                    <a:pt x="8" y="21786"/>
                    <a:pt x="0" y="21786"/>
                  </a:cubicBezTo>
                  <a:lnTo>
                    <a:pt x="26"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7" name="Arc 29">
              <a:extLst>
                <a:ext uri="{FF2B5EF4-FFF2-40B4-BE49-F238E27FC236}">
                  <a16:creationId xmlns:a16="http://schemas.microsoft.com/office/drawing/2014/main" id="{78CD3836-F51A-C748-811E-A65F194E2BA4}"/>
                </a:ext>
              </a:extLst>
            </p:cNvPr>
            <p:cNvSpPr>
              <a:spLocks/>
            </p:cNvSpPr>
            <p:nvPr/>
          </p:nvSpPr>
          <p:spPr bwMode="auto">
            <a:xfrm>
              <a:off x="2681" y="2905"/>
              <a:ext cx="515" cy="6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8" name="Arc 30">
              <a:extLst>
                <a:ext uri="{FF2B5EF4-FFF2-40B4-BE49-F238E27FC236}">
                  <a16:creationId xmlns:a16="http://schemas.microsoft.com/office/drawing/2014/main" id="{44C3A689-2714-1E4E-A0EE-0CA2523B54E0}"/>
                </a:ext>
              </a:extLst>
            </p:cNvPr>
            <p:cNvSpPr>
              <a:spLocks/>
            </p:cNvSpPr>
            <p:nvPr/>
          </p:nvSpPr>
          <p:spPr bwMode="auto">
            <a:xfrm>
              <a:off x="3205" y="2905"/>
              <a:ext cx="514" cy="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99" name="Arc 31">
              <a:extLst>
                <a:ext uri="{FF2B5EF4-FFF2-40B4-BE49-F238E27FC236}">
                  <a16:creationId xmlns:a16="http://schemas.microsoft.com/office/drawing/2014/main" id="{A45EC203-77F1-194D-9902-9BD82767913C}"/>
                </a:ext>
              </a:extLst>
            </p:cNvPr>
            <p:cNvSpPr>
              <a:spLocks/>
            </p:cNvSpPr>
            <p:nvPr/>
          </p:nvSpPr>
          <p:spPr bwMode="auto">
            <a:xfrm>
              <a:off x="2656" y="1694"/>
              <a:ext cx="548" cy="67"/>
            </a:xfrm>
            <a:custGeom>
              <a:avLst/>
              <a:gdLst>
                <a:gd name="G0" fmla="+- 21600 0 0"/>
                <a:gd name="G1" fmla="+- 21600 0 0"/>
                <a:gd name="G2" fmla="+- 21600 0 0"/>
                <a:gd name="T0" fmla="*/ 0 w 21600"/>
                <a:gd name="T1" fmla="*/ 21600 h 21600"/>
                <a:gd name="T2" fmla="*/ 2156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0" name="Arc 32">
              <a:extLst>
                <a:ext uri="{FF2B5EF4-FFF2-40B4-BE49-F238E27FC236}">
                  <a16:creationId xmlns:a16="http://schemas.microsoft.com/office/drawing/2014/main" id="{DF1FB9F7-EA66-F64E-A94B-FB27A3584004}"/>
                </a:ext>
              </a:extLst>
            </p:cNvPr>
            <p:cNvSpPr>
              <a:spLocks/>
            </p:cNvSpPr>
            <p:nvPr/>
          </p:nvSpPr>
          <p:spPr bwMode="auto">
            <a:xfrm>
              <a:off x="3206" y="1694"/>
              <a:ext cx="548" cy="67"/>
            </a:xfrm>
            <a:custGeom>
              <a:avLst/>
              <a:gdLst>
                <a:gd name="G0" fmla="+- 35 0 0"/>
                <a:gd name="G1" fmla="+- 21600 0 0"/>
                <a:gd name="G2" fmla="+- 21600 0 0"/>
                <a:gd name="T0" fmla="*/ 0 w 21635"/>
                <a:gd name="T1" fmla="*/ 0 h 21600"/>
                <a:gd name="T2" fmla="*/ 21635 w 21635"/>
                <a:gd name="T3" fmla="*/ 21600 h 21600"/>
                <a:gd name="T4" fmla="*/ 35 w 21635"/>
                <a:gd name="T5" fmla="*/ 21600 h 21600"/>
              </a:gdLst>
              <a:ahLst/>
              <a:cxnLst>
                <a:cxn ang="0">
                  <a:pos x="T0" y="T1"/>
                </a:cxn>
                <a:cxn ang="0">
                  <a:pos x="T2" y="T3"/>
                </a:cxn>
                <a:cxn ang="0">
                  <a:pos x="T4" y="T5"/>
                </a:cxn>
              </a:cxnLst>
              <a:rect l="0" t="0" r="r" b="b"/>
              <a:pathLst>
                <a:path w="21635" h="21600" fill="none" extrusionOk="0">
                  <a:moveTo>
                    <a:pt x="0" y="0"/>
                  </a:moveTo>
                  <a:cubicBezTo>
                    <a:pt x="11" y="0"/>
                    <a:pt x="23" y="0"/>
                    <a:pt x="35" y="0"/>
                  </a:cubicBezTo>
                  <a:cubicBezTo>
                    <a:pt x="11964" y="0"/>
                    <a:pt x="21635" y="9670"/>
                    <a:pt x="21635" y="21600"/>
                  </a:cubicBezTo>
                </a:path>
                <a:path w="21635" h="21600" stroke="0" extrusionOk="0">
                  <a:moveTo>
                    <a:pt x="0" y="0"/>
                  </a:moveTo>
                  <a:cubicBezTo>
                    <a:pt x="11" y="0"/>
                    <a:pt x="23" y="0"/>
                    <a:pt x="35" y="0"/>
                  </a:cubicBezTo>
                  <a:cubicBezTo>
                    <a:pt x="11964" y="0"/>
                    <a:pt x="21635" y="9670"/>
                    <a:pt x="21635" y="21600"/>
                  </a:cubicBezTo>
                  <a:lnTo>
                    <a:pt x="35"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1" name="Arc 33">
              <a:extLst>
                <a:ext uri="{FF2B5EF4-FFF2-40B4-BE49-F238E27FC236}">
                  <a16:creationId xmlns:a16="http://schemas.microsoft.com/office/drawing/2014/main" id="{63689BD9-1F37-3447-858F-2038EBA708FD}"/>
                </a:ext>
              </a:extLst>
            </p:cNvPr>
            <p:cNvSpPr>
              <a:spLocks/>
            </p:cNvSpPr>
            <p:nvPr/>
          </p:nvSpPr>
          <p:spPr bwMode="auto">
            <a:xfrm>
              <a:off x="2459" y="1925"/>
              <a:ext cx="745" cy="97"/>
            </a:xfrm>
            <a:custGeom>
              <a:avLst/>
              <a:gdLst>
                <a:gd name="G0" fmla="+- 21600 0 0"/>
                <a:gd name="G1" fmla="+- 21600 0 0"/>
                <a:gd name="G2" fmla="+- 21600 0 0"/>
                <a:gd name="T0" fmla="*/ 1 w 21600"/>
                <a:gd name="T1" fmla="*/ 21798 h 21798"/>
                <a:gd name="T2" fmla="*/ 21574 w 21600"/>
                <a:gd name="T3" fmla="*/ 0 h 21798"/>
                <a:gd name="T4" fmla="*/ 21600 w 21600"/>
                <a:gd name="T5" fmla="*/ 21600 h 21798"/>
              </a:gdLst>
              <a:ahLst/>
              <a:cxnLst>
                <a:cxn ang="0">
                  <a:pos x="T0" y="T1"/>
                </a:cxn>
                <a:cxn ang="0">
                  <a:pos x="T2" y="T3"/>
                </a:cxn>
                <a:cxn ang="0">
                  <a:pos x="T4" y="T5"/>
                </a:cxn>
              </a:cxnLst>
              <a:rect l="0" t="0" r="r" b="b"/>
              <a:pathLst>
                <a:path w="21600" h="21798" fill="none" extrusionOk="0">
                  <a:moveTo>
                    <a:pt x="0" y="21798"/>
                  </a:moveTo>
                  <a:cubicBezTo>
                    <a:pt x="0" y="21732"/>
                    <a:pt x="0" y="21666"/>
                    <a:pt x="0" y="21600"/>
                  </a:cubicBezTo>
                  <a:cubicBezTo>
                    <a:pt x="0" y="9680"/>
                    <a:pt x="9654" y="14"/>
                    <a:pt x="21574" y="0"/>
                  </a:cubicBezTo>
                </a:path>
                <a:path w="21600" h="21798" stroke="0" extrusionOk="0">
                  <a:moveTo>
                    <a:pt x="0" y="21798"/>
                  </a:moveTo>
                  <a:cubicBezTo>
                    <a:pt x="0" y="21732"/>
                    <a:pt x="0" y="21666"/>
                    <a:pt x="0" y="21600"/>
                  </a:cubicBez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2" name="Arc 34">
              <a:extLst>
                <a:ext uri="{FF2B5EF4-FFF2-40B4-BE49-F238E27FC236}">
                  <a16:creationId xmlns:a16="http://schemas.microsoft.com/office/drawing/2014/main" id="{71CC0A84-B452-B049-9503-B5095BD811B2}"/>
                </a:ext>
              </a:extLst>
            </p:cNvPr>
            <p:cNvSpPr>
              <a:spLocks/>
            </p:cNvSpPr>
            <p:nvPr/>
          </p:nvSpPr>
          <p:spPr bwMode="auto">
            <a:xfrm>
              <a:off x="2393" y="2280"/>
              <a:ext cx="809" cy="85"/>
            </a:xfrm>
            <a:custGeom>
              <a:avLst/>
              <a:gdLst>
                <a:gd name="G0" fmla="+- 21600 0 0"/>
                <a:gd name="G1" fmla="+- 21600 0 0"/>
                <a:gd name="G2" fmla="+- 21600 0 0"/>
                <a:gd name="T0" fmla="*/ 1 w 21600"/>
                <a:gd name="T1" fmla="*/ 21830 h 21830"/>
                <a:gd name="T2" fmla="*/ 21576 w 21600"/>
                <a:gd name="T3" fmla="*/ 0 h 21830"/>
                <a:gd name="T4" fmla="*/ 21600 w 21600"/>
                <a:gd name="T5" fmla="*/ 21600 h 21830"/>
              </a:gdLst>
              <a:ahLst/>
              <a:cxnLst>
                <a:cxn ang="0">
                  <a:pos x="T0" y="T1"/>
                </a:cxn>
                <a:cxn ang="0">
                  <a:pos x="T2" y="T3"/>
                </a:cxn>
                <a:cxn ang="0">
                  <a:pos x="T4" y="T5"/>
                </a:cxn>
              </a:cxnLst>
              <a:rect l="0" t="0" r="r" b="b"/>
              <a:pathLst>
                <a:path w="21600" h="21830" fill="none" extrusionOk="0">
                  <a:moveTo>
                    <a:pt x="1" y="21829"/>
                  </a:moveTo>
                  <a:cubicBezTo>
                    <a:pt x="0" y="21753"/>
                    <a:pt x="0" y="21676"/>
                    <a:pt x="0" y="21600"/>
                  </a:cubicBezTo>
                  <a:cubicBezTo>
                    <a:pt x="0" y="9680"/>
                    <a:pt x="9656" y="13"/>
                    <a:pt x="21576" y="0"/>
                  </a:cubicBezTo>
                </a:path>
                <a:path w="21600" h="21830" stroke="0" extrusionOk="0">
                  <a:moveTo>
                    <a:pt x="1" y="21829"/>
                  </a:moveTo>
                  <a:cubicBezTo>
                    <a:pt x="0" y="21753"/>
                    <a:pt x="0" y="21676"/>
                    <a:pt x="0" y="21600"/>
                  </a:cubicBezTo>
                  <a:cubicBezTo>
                    <a:pt x="0" y="9680"/>
                    <a:pt x="9656" y="13"/>
                    <a:pt x="21576"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3" name="Arc 35">
              <a:extLst>
                <a:ext uri="{FF2B5EF4-FFF2-40B4-BE49-F238E27FC236}">
                  <a16:creationId xmlns:a16="http://schemas.microsoft.com/office/drawing/2014/main" id="{4418D48C-90B8-684C-95E4-266B782108CC}"/>
                </a:ext>
              </a:extLst>
            </p:cNvPr>
            <p:cNvSpPr>
              <a:spLocks/>
            </p:cNvSpPr>
            <p:nvPr/>
          </p:nvSpPr>
          <p:spPr bwMode="auto">
            <a:xfrm>
              <a:off x="3205" y="2280"/>
              <a:ext cx="809" cy="85"/>
            </a:xfrm>
            <a:custGeom>
              <a:avLst/>
              <a:gdLst>
                <a:gd name="G0" fmla="+- 24 0 0"/>
                <a:gd name="G1" fmla="+- 21600 0 0"/>
                <a:gd name="G2" fmla="+- 21600 0 0"/>
                <a:gd name="T0" fmla="*/ 0 w 21624"/>
                <a:gd name="T1" fmla="*/ 0 h 21830"/>
                <a:gd name="T2" fmla="*/ 21623 w 21624"/>
                <a:gd name="T3" fmla="*/ 21830 h 21830"/>
                <a:gd name="T4" fmla="*/ 24 w 21624"/>
                <a:gd name="T5" fmla="*/ 21600 h 21830"/>
              </a:gdLst>
              <a:ahLst/>
              <a:cxnLst>
                <a:cxn ang="0">
                  <a:pos x="T0" y="T1"/>
                </a:cxn>
                <a:cxn ang="0">
                  <a:pos x="T2" y="T3"/>
                </a:cxn>
                <a:cxn ang="0">
                  <a:pos x="T4" y="T5"/>
                </a:cxn>
              </a:cxnLst>
              <a:rect l="0" t="0" r="r" b="b"/>
              <a:pathLst>
                <a:path w="21624" h="21830" fill="none" extrusionOk="0">
                  <a:moveTo>
                    <a:pt x="0" y="0"/>
                  </a:moveTo>
                  <a:cubicBezTo>
                    <a:pt x="8" y="0"/>
                    <a:pt x="16" y="0"/>
                    <a:pt x="24" y="0"/>
                  </a:cubicBezTo>
                  <a:cubicBezTo>
                    <a:pt x="11953" y="0"/>
                    <a:pt x="21624" y="9670"/>
                    <a:pt x="21624" y="21600"/>
                  </a:cubicBezTo>
                  <a:cubicBezTo>
                    <a:pt x="21624" y="21676"/>
                    <a:pt x="21623" y="21753"/>
                    <a:pt x="21622" y="21829"/>
                  </a:cubicBezTo>
                </a:path>
                <a:path w="21624" h="21830" stroke="0" extrusionOk="0">
                  <a:moveTo>
                    <a:pt x="0" y="0"/>
                  </a:moveTo>
                  <a:cubicBezTo>
                    <a:pt x="8" y="0"/>
                    <a:pt x="16" y="0"/>
                    <a:pt x="24" y="0"/>
                  </a:cubicBezTo>
                  <a:cubicBezTo>
                    <a:pt x="11953" y="0"/>
                    <a:pt x="21624" y="9670"/>
                    <a:pt x="21624" y="21600"/>
                  </a:cubicBezTo>
                  <a:cubicBezTo>
                    <a:pt x="21624" y="21676"/>
                    <a:pt x="21623" y="21753"/>
                    <a:pt x="21622" y="21829"/>
                  </a:cubicBezTo>
                  <a:lnTo>
                    <a:pt x="24"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4" name="Arc 36">
              <a:extLst>
                <a:ext uri="{FF2B5EF4-FFF2-40B4-BE49-F238E27FC236}">
                  <a16:creationId xmlns:a16="http://schemas.microsoft.com/office/drawing/2014/main" id="{0F5D63C2-5DB0-D24A-984D-FF7AF56AA2DC}"/>
                </a:ext>
              </a:extLst>
            </p:cNvPr>
            <p:cNvSpPr>
              <a:spLocks/>
            </p:cNvSpPr>
            <p:nvPr/>
          </p:nvSpPr>
          <p:spPr bwMode="auto">
            <a:xfrm>
              <a:off x="2463" y="2538"/>
              <a:ext cx="735" cy="97"/>
            </a:xfrm>
            <a:custGeom>
              <a:avLst/>
              <a:gdLst>
                <a:gd name="G0" fmla="+- 21600 0 0"/>
                <a:gd name="G1" fmla="+- 21600 0 0"/>
                <a:gd name="G2" fmla="+- 21600 0 0"/>
                <a:gd name="T0" fmla="*/ 0 w 21600"/>
                <a:gd name="T1" fmla="*/ 21600 h 21600"/>
                <a:gd name="T2" fmla="*/ 2157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5" name="Arc 37">
              <a:extLst>
                <a:ext uri="{FF2B5EF4-FFF2-40B4-BE49-F238E27FC236}">
                  <a16:creationId xmlns:a16="http://schemas.microsoft.com/office/drawing/2014/main" id="{6738D6A7-E758-2042-9900-4F7D21CC3964}"/>
                </a:ext>
              </a:extLst>
            </p:cNvPr>
            <p:cNvSpPr>
              <a:spLocks/>
            </p:cNvSpPr>
            <p:nvPr/>
          </p:nvSpPr>
          <p:spPr bwMode="auto">
            <a:xfrm>
              <a:off x="3200" y="2538"/>
              <a:ext cx="733" cy="97"/>
            </a:xfrm>
            <a:custGeom>
              <a:avLst/>
              <a:gdLst>
                <a:gd name="G0" fmla="+- 26 0 0"/>
                <a:gd name="G1" fmla="+- 21600 0 0"/>
                <a:gd name="G2" fmla="+- 21600 0 0"/>
                <a:gd name="T0" fmla="*/ 0 w 21626"/>
                <a:gd name="T1" fmla="*/ 0 h 21600"/>
                <a:gd name="T2" fmla="*/ 21626 w 21626"/>
                <a:gd name="T3" fmla="*/ 21600 h 21600"/>
                <a:gd name="T4" fmla="*/ 26 w 21626"/>
                <a:gd name="T5" fmla="*/ 21600 h 21600"/>
              </a:gdLst>
              <a:ahLst/>
              <a:cxnLst>
                <a:cxn ang="0">
                  <a:pos x="T0" y="T1"/>
                </a:cxn>
                <a:cxn ang="0">
                  <a:pos x="T2" y="T3"/>
                </a:cxn>
                <a:cxn ang="0">
                  <a:pos x="T4" y="T5"/>
                </a:cxn>
              </a:cxnLst>
              <a:rect l="0" t="0" r="r" b="b"/>
              <a:pathLst>
                <a:path w="21626" h="21600" fill="none" extrusionOk="0">
                  <a:moveTo>
                    <a:pt x="0" y="0"/>
                  </a:moveTo>
                  <a:cubicBezTo>
                    <a:pt x="8" y="0"/>
                    <a:pt x="17" y="0"/>
                    <a:pt x="26" y="0"/>
                  </a:cubicBezTo>
                  <a:cubicBezTo>
                    <a:pt x="11955" y="0"/>
                    <a:pt x="21626" y="9670"/>
                    <a:pt x="21626" y="21600"/>
                  </a:cubicBezTo>
                </a:path>
                <a:path w="21626" h="21600" stroke="0" extrusionOk="0">
                  <a:moveTo>
                    <a:pt x="0" y="0"/>
                  </a:moveTo>
                  <a:cubicBezTo>
                    <a:pt x="8" y="0"/>
                    <a:pt x="17" y="0"/>
                    <a:pt x="26" y="0"/>
                  </a:cubicBezTo>
                  <a:cubicBezTo>
                    <a:pt x="11955" y="0"/>
                    <a:pt x="21626" y="9670"/>
                    <a:pt x="21626" y="21600"/>
                  </a:cubicBezTo>
                  <a:lnTo>
                    <a:pt x="26"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6" name="Arc 38">
              <a:extLst>
                <a:ext uri="{FF2B5EF4-FFF2-40B4-BE49-F238E27FC236}">
                  <a16:creationId xmlns:a16="http://schemas.microsoft.com/office/drawing/2014/main" id="{3098E0F0-86BD-0B4C-93A9-F6BCCB05D539}"/>
                </a:ext>
              </a:extLst>
            </p:cNvPr>
            <p:cNvSpPr>
              <a:spLocks/>
            </p:cNvSpPr>
            <p:nvPr/>
          </p:nvSpPr>
          <p:spPr bwMode="auto">
            <a:xfrm>
              <a:off x="2684" y="2832"/>
              <a:ext cx="514" cy="66"/>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07" name="Arc 39">
              <a:extLst>
                <a:ext uri="{FF2B5EF4-FFF2-40B4-BE49-F238E27FC236}">
                  <a16:creationId xmlns:a16="http://schemas.microsoft.com/office/drawing/2014/main" id="{1B7E00C0-3517-CE42-B5DF-FBEB3D539870}"/>
                </a:ext>
              </a:extLst>
            </p:cNvPr>
            <p:cNvSpPr>
              <a:spLocks/>
            </p:cNvSpPr>
            <p:nvPr/>
          </p:nvSpPr>
          <p:spPr bwMode="auto">
            <a:xfrm>
              <a:off x="3199" y="2832"/>
              <a:ext cx="514" cy="66"/>
            </a:xfrm>
            <a:custGeom>
              <a:avLst/>
              <a:gdLst>
                <a:gd name="G0" fmla="+- 37 0 0"/>
                <a:gd name="G1" fmla="+- 21600 0 0"/>
                <a:gd name="G2" fmla="+- 21600 0 0"/>
                <a:gd name="T0" fmla="*/ 0 w 21637"/>
                <a:gd name="T1" fmla="*/ 0 h 21600"/>
                <a:gd name="T2" fmla="*/ 21637 w 21637"/>
                <a:gd name="T3" fmla="*/ 21600 h 21600"/>
                <a:gd name="T4" fmla="*/ 37 w 21637"/>
                <a:gd name="T5" fmla="*/ 21600 h 21600"/>
              </a:gdLst>
              <a:ahLst/>
              <a:cxnLst>
                <a:cxn ang="0">
                  <a:pos x="T0" y="T1"/>
                </a:cxn>
                <a:cxn ang="0">
                  <a:pos x="T2" y="T3"/>
                </a:cxn>
                <a:cxn ang="0">
                  <a:pos x="T4" y="T5"/>
                </a:cxn>
              </a:cxnLst>
              <a:rect l="0" t="0" r="r" b="b"/>
              <a:pathLst>
                <a:path w="21637" h="21600" fill="none" extrusionOk="0">
                  <a:moveTo>
                    <a:pt x="0" y="0"/>
                  </a:moveTo>
                  <a:cubicBezTo>
                    <a:pt x="12" y="0"/>
                    <a:pt x="24" y="0"/>
                    <a:pt x="37" y="0"/>
                  </a:cubicBezTo>
                  <a:cubicBezTo>
                    <a:pt x="11966" y="0"/>
                    <a:pt x="21637" y="9670"/>
                    <a:pt x="21637" y="21600"/>
                  </a:cubicBezTo>
                </a:path>
                <a:path w="21637" h="21600" stroke="0" extrusionOk="0">
                  <a:moveTo>
                    <a:pt x="0" y="0"/>
                  </a:moveTo>
                  <a:cubicBezTo>
                    <a:pt x="12" y="0"/>
                    <a:pt x="24" y="0"/>
                    <a:pt x="37" y="0"/>
                  </a:cubicBezTo>
                  <a:cubicBezTo>
                    <a:pt x="11966" y="0"/>
                    <a:pt x="21637" y="9670"/>
                    <a:pt x="21637" y="21600"/>
                  </a:cubicBezTo>
                  <a:lnTo>
                    <a:pt x="37"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7208" name="Group 40">
            <a:extLst>
              <a:ext uri="{FF2B5EF4-FFF2-40B4-BE49-F238E27FC236}">
                <a16:creationId xmlns:a16="http://schemas.microsoft.com/office/drawing/2014/main" id="{A02418B5-46CE-704E-A3F4-E15065D550F1}"/>
              </a:ext>
            </a:extLst>
          </p:cNvPr>
          <p:cNvGrpSpPr>
            <a:grpSpLocks/>
          </p:cNvGrpSpPr>
          <p:nvPr/>
        </p:nvGrpSpPr>
        <p:grpSpPr bwMode="auto">
          <a:xfrm>
            <a:off x="3657600" y="4140200"/>
            <a:ext cx="2935288" cy="2717800"/>
            <a:chOff x="2380" y="1561"/>
            <a:chExt cx="1645" cy="1522"/>
          </a:xfrm>
        </p:grpSpPr>
        <p:sp>
          <p:nvSpPr>
            <p:cNvPr id="7209" name="Arc 41">
              <a:extLst>
                <a:ext uri="{FF2B5EF4-FFF2-40B4-BE49-F238E27FC236}">
                  <a16:creationId xmlns:a16="http://schemas.microsoft.com/office/drawing/2014/main" id="{E2C0060C-D2BA-A74B-960E-7FDB4D38BBAE}"/>
                </a:ext>
              </a:extLst>
            </p:cNvPr>
            <p:cNvSpPr>
              <a:spLocks/>
            </p:cNvSpPr>
            <p:nvPr/>
          </p:nvSpPr>
          <p:spPr bwMode="auto">
            <a:xfrm>
              <a:off x="3206" y="1926"/>
              <a:ext cx="745"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7210" name="Group 42">
              <a:extLst>
                <a:ext uri="{FF2B5EF4-FFF2-40B4-BE49-F238E27FC236}">
                  <a16:creationId xmlns:a16="http://schemas.microsoft.com/office/drawing/2014/main" id="{87E2A3E4-9D54-114C-8715-FBE2CED6F8BE}"/>
                </a:ext>
              </a:extLst>
            </p:cNvPr>
            <p:cNvGrpSpPr>
              <a:grpSpLocks/>
            </p:cNvGrpSpPr>
            <p:nvPr/>
          </p:nvGrpSpPr>
          <p:grpSpPr bwMode="auto">
            <a:xfrm>
              <a:off x="2654" y="1766"/>
              <a:ext cx="1107" cy="71"/>
              <a:chOff x="3824" y="2400"/>
              <a:chExt cx="1244" cy="79"/>
            </a:xfrm>
          </p:grpSpPr>
          <p:sp>
            <p:nvSpPr>
              <p:cNvPr id="7211" name="Arc 43">
                <a:extLst>
                  <a:ext uri="{FF2B5EF4-FFF2-40B4-BE49-F238E27FC236}">
                    <a16:creationId xmlns:a16="http://schemas.microsoft.com/office/drawing/2014/main" id="{6C190894-A2F9-8643-8B38-149760C39051}"/>
                  </a:ext>
                </a:extLst>
              </p:cNvPr>
              <p:cNvSpPr>
                <a:spLocks/>
              </p:cNvSpPr>
              <p:nvPr/>
            </p:nvSpPr>
            <p:spPr bwMode="auto">
              <a:xfrm>
                <a:off x="3824" y="2400"/>
                <a:ext cx="616" cy="79"/>
              </a:xfrm>
              <a:custGeom>
                <a:avLst/>
                <a:gdLst>
                  <a:gd name="G0" fmla="+- 21600 0 0"/>
                  <a:gd name="G1" fmla="+- 279 0 0"/>
                  <a:gd name="G2" fmla="+- 21600 0 0"/>
                  <a:gd name="T0" fmla="*/ 21600 w 21600"/>
                  <a:gd name="T1" fmla="*/ 21879 h 21879"/>
                  <a:gd name="T2" fmla="*/ 2 w 21600"/>
                  <a:gd name="T3" fmla="*/ 0 h 21879"/>
                  <a:gd name="T4" fmla="*/ 21600 w 21600"/>
                  <a:gd name="T5" fmla="*/ 279 h 21879"/>
                </a:gdLst>
                <a:ahLst/>
                <a:cxnLst>
                  <a:cxn ang="0">
                    <a:pos x="T0" y="T1"/>
                  </a:cxn>
                  <a:cxn ang="0">
                    <a:pos x="T2" y="T3"/>
                  </a:cxn>
                  <a:cxn ang="0">
                    <a:pos x="T4" y="T5"/>
                  </a:cxn>
                </a:cxnLst>
                <a:rect l="0" t="0" r="r" b="b"/>
                <a:pathLst>
                  <a:path w="21600" h="21879" fill="none" extrusionOk="0">
                    <a:moveTo>
                      <a:pt x="21600" y="21879"/>
                    </a:moveTo>
                    <a:cubicBezTo>
                      <a:pt x="9670" y="21879"/>
                      <a:pt x="0" y="12208"/>
                      <a:pt x="0" y="279"/>
                    </a:cubicBezTo>
                    <a:cubicBezTo>
                      <a:pt x="0" y="185"/>
                      <a:pt x="0" y="92"/>
                      <a:pt x="1" y="-1"/>
                    </a:cubicBezTo>
                  </a:path>
                  <a:path w="21600" h="21879" stroke="0" extrusionOk="0">
                    <a:moveTo>
                      <a:pt x="21600" y="21879"/>
                    </a:moveTo>
                    <a:cubicBezTo>
                      <a:pt x="9670" y="21879"/>
                      <a:pt x="0" y="12208"/>
                      <a:pt x="0" y="279"/>
                    </a:cubicBezTo>
                    <a:cubicBezTo>
                      <a:pt x="0" y="185"/>
                      <a:pt x="0" y="92"/>
                      <a:pt x="1" y="-1"/>
                    </a:cubicBezTo>
                    <a:lnTo>
                      <a:pt x="21600"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12" name="Arc 44">
                <a:extLst>
                  <a:ext uri="{FF2B5EF4-FFF2-40B4-BE49-F238E27FC236}">
                    <a16:creationId xmlns:a16="http://schemas.microsoft.com/office/drawing/2014/main" id="{A8A3BDE8-23B9-194C-B3A4-E863F9918FDD}"/>
                  </a:ext>
                </a:extLst>
              </p:cNvPr>
              <p:cNvSpPr>
                <a:spLocks/>
              </p:cNvSpPr>
              <p:nvPr/>
            </p:nvSpPr>
            <p:spPr bwMode="auto">
              <a:xfrm>
                <a:off x="4451" y="2400"/>
                <a:ext cx="617" cy="79"/>
              </a:xfrm>
              <a:custGeom>
                <a:avLst/>
                <a:gdLst>
                  <a:gd name="G0" fmla="+- 35 0 0"/>
                  <a:gd name="G1" fmla="+- 279 0 0"/>
                  <a:gd name="G2" fmla="+- 21600 0 0"/>
                  <a:gd name="T0" fmla="*/ 21633 w 21635"/>
                  <a:gd name="T1" fmla="*/ 0 h 21879"/>
                  <a:gd name="T2" fmla="*/ 0 w 21635"/>
                  <a:gd name="T3" fmla="*/ 21879 h 21879"/>
                  <a:gd name="T4" fmla="*/ 35 w 21635"/>
                  <a:gd name="T5" fmla="*/ 279 h 21879"/>
                </a:gdLst>
                <a:ahLst/>
                <a:cxnLst>
                  <a:cxn ang="0">
                    <a:pos x="T0" y="T1"/>
                  </a:cxn>
                  <a:cxn ang="0">
                    <a:pos x="T2" y="T3"/>
                  </a:cxn>
                  <a:cxn ang="0">
                    <a:pos x="T4" y="T5"/>
                  </a:cxn>
                </a:cxnLst>
                <a:rect l="0" t="0" r="r" b="b"/>
                <a:pathLst>
                  <a:path w="21635" h="21879" fill="none" extrusionOk="0">
                    <a:moveTo>
                      <a:pt x="21633" y="-1"/>
                    </a:moveTo>
                    <a:cubicBezTo>
                      <a:pt x="21634" y="92"/>
                      <a:pt x="21635" y="185"/>
                      <a:pt x="21635" y="279"/>
                    </a:cubicBezTo>
                    <a:cubicBezTo>
                      <a:pt x="21635" y="12208"/>
                      <a:pt x="11964" y="21879"/>
                      <a:pt x="35" y="21879"/>
                    </a:cubicBezTo>
                    <a:cubicBezTo>
                      <a:pt x="23" y="21879"/>
                      <a:pt x="11" y="21878"/>
                      <a:pt x="0" y="21878"/>
                    </a:cubicBezTo>
                  </a:path>
                  <a:path w="21635" h="21879" stroke="0" extrusionOk="0">
                    <a:moveTo>
                      <a:pt x="21633" y="-1"/>
                    </a:moveTo>
                    <a:cubicBezTo>
                      <a:pt x="21634" y="92"/>
                      <a:pt x="21635" y="185"/>
                      <a:pt x="21635" y="279"/>
                    </a:cubicBezTo>
                    <a:cubicBezTo>
                      <a:pt x="21635" y="12208"/>
                      <a:pt x="11964" y="21879"/>
                      <a:pt x="35" y="21879"/>
                    </a:cubicBezTo>
                    <a:cubicBezTo>
                      <a:pt x="23" y="21879"/>
                      <a:pt x="11" y="21878"/>
                      <a:pt x="0" y="21878"/>
                    </a:cubicBezTo>
                    <a:lnTo>
                      <a:pt x="35" y="279"/>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213" name="Arc 45">
              <a:extLst>
                <a:ext uri="{FF2B5EF4-FFF2-40B4-BE49-F238E27FC236}">
                  <a16:creationId xmlns:a16="http://schemas.microsoft.com/office/drawing/2014/main" id="{A13F070D-E684-F64D-92A3-866AD0741CF6}"/>
                </a:ext>
              </a:extLst>
            </p:cNvPr>
            <p:cNvSpPr>
              <a:spLocks/>
            </p:cNvSpPr>
            <p:nvPr/>
          </p:nvSpPr>
          <p:spPr bwMode="auto">
            <a:xfrm>
              <a:off x="2454" y="2033"/>
              <a:ext cx="748" cy="103"/>
            </a:xfrm>
            <a:custGeom>
              <a:avLst/>
              <a:gdLst>
                <a:gd name="G0" fmla="+- 21600 0 0"/>
                <a:gd name="G1" fmla="+- 187 0 0"/>
                <a:gd name="G2" fmla="+- 21600 0 0"/>
                <a:gd name="T0" fmla="*/ 21574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574" y="21786"/>
                  </a:moveTo>
                  <a:cubicBezTo>
                    <a:pt x="9654" y="21772"/>
                    <a:pt x="0" y="12106"/>
                    <a:pt x="0" y="187"/>
                  </a:cubicBezTo>
                  <a:cubicBezTo>
                    <a:pt x="0" y="124"/>
                    <a:pt x="0" y="62"/>
                    <a:pt x="0" y="-1"/>
                  </a:cubicBezTo>
                </a:path>
                <a:path w="21600" h="21787" stroke="0" extrusionOk="0">
                  <a:moveTo>
                    <a:pt x="21574" y="21786"/>
                  </a:moveTo>
                  <a:cubicBezTo>
                    <a:pt x="9654" y="21772"/>
                    <a:pt x="0" y="1210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14" name="Arc 46">
              <a:extLst>
                <a:ext uri="{FF2B5EF4-FFF2-40B4-BE49-F238E27FC236}">
                  <a16:creationId xmlns:a16="http://schemas.microsoft.com/office/drawing/2014/main" id="{3E28B03A-036F-4D47-A8E2-F1951FF4628C}"/>
                </a:ext>
              </a:extLst>
            </p:cNvPr>
            <p:cNvSpPr>
              <a:spLocks/>
            </p:cNvSpPr>
            <p:nvPr/>
          </p:nvSpPr>
          <p:spPr bwMode="auto">
            <a:xfrm>
              <a:off x="3214" y="2033"/>
              <a:ext cx="747" cy="103"/>
            </a:xfrm>
            <a:custGeom>
              <a:avLst/>
              <a:gdLst>
                <a:gd name="G0" fmla="+- 0 0 0"/>
                <a:gd name="G1" fmla="+- 187 0 0"/>
                <a:gd name="G2" fmla="+- 21600 0 0"/>
                <a:gd name="T0" fmla="*/ 21599 w 21600"/>
                <a:gd name="T1" fmla="*/ 0 h 21787"/>
                <a:gd name="T2" fmla="*/ 0 w 21600"/>
                <a:gd name="T3" fmla="*/ 21787 h 21787"/>
                <a:gd name="T4" fmla="*/ 0 w 21600"/>
                <a:gd name="T5" fmla="*/ 187 h 21787"/>
              </a:gdLst>
              <a:ahLst/>
              <a:cxnLst>
                <a:cxn ang="0">
                  <a:pos x="T0" y="T1"/>
                </a:cxn>
                <a:cxn ang="0">
                  <a:pos x="T2" y="T3"/>
                </a:cxn>
                <a:cxn ang="0">
                  <a:pos x="T4" y="T5"/>
                </a:cxn>
              </a:cxnLst>
              <a:rect l="0" t="0" r="r" b="b"/>
              <a:pathLst>
                <a:path w="21600" h="21787" fill="none" extrusionOk="0">
                  <a:moveTo>
                    <a:pt x="21599" y="-1"/>
                  </a:moveTo>
                  <a:cubicBezTo>
                    <a:pt x="21599" y="62"/>
                    <a:pt x="21600" y="124"/>
                    <a:pt x="21600" y="187"/>
                  </a:cubicBezTo>
                  <a:cubicBezTo>
                    <a:pt x="21600" y="12116"/>
                    <a:pt x="11929" y="21787"/>
                    <a:pt x="0" y="21787"/>
                  </a:cubicBezTo>
                </a:path>
                <a:path w="21600" h="21787" stroke="0" extrusionOk="0">
                  <a:moveTo>
                    <a:pt x="21599" y="-1"/>
                  </a:moveTo>
                  <a:cubicBezTo>
                    <a:pt x="21599" y="62"/>
                    <a:pt x="21600" y="124"/>
                    <a:pt x="21600" y="187"/>
                  </a:cubicBezTo>
                  <a:cubicBezTo>
                    <a:pt x="21600" y="12116"/>
                    <a:pt x="11929" y="21787"/>
                    <a:pt x="0" y="21787"/>
                  </a:cubicBezTo>
                  <a:lnTo>
                    <a:pt x="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15" name="Oval 47">
              <a:extLst>
                <a:ext uri="{FF2B5EF4-FFF2-40B4-BE49-F238E27FC236}">
                  <a16:creationId xmlns:a16="http://schemas.microsoft.com/office/drawing/2014/main" id="{6F4B5B97-BAB6-5342-8A3A-6549A97E4A41}"/>
                </a:ext>
              </a:extLst>
            </p:cNvPr>
            <p:cNvSpPr>
              <a:spLocks noChangeArrowheads="1"/>
            </p:cNvSpPr>
            <p:nvPr/>
          </p:nvSpPr>
          <p:spPr bwMode="auto">
            <a:xfrm>
              <a:off x="2380" y="1561"/>
              <a:ext cx="1645" cy="1522"/>
            </a:xfrm>
            <a:prstGeom prst="ellipse">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7216" name="Group 48">
              <a:extLst>
                <a:ext uri="{FF2B5EF4-FFF2-40B4-BE49-F238E27FC236}">
                  <a16:creationId xmlns:a16="http://schemas.microsoft.com/office/drawing/2014/main" id="{82BAF02D-D7BD-9B43-A9DD-23FC022C5B48}"/>
                </a:ext>
              </a:extLst>
            </p:cNvPr>
            <p:cNvGrpSpPr>
              <a:grpSpLocks/>
            </p:cNvGrpSpPr>
            <p:nvPr/>
          </p:nvGrpSpPr>
          <p:grpSpPr bwMode="auto">
            <a:xfrm>
              <a:off x="2388" y="2373"/>
              <a:ext cx="1636" cy="89"/>
              <a:chOff x="3525" y="3082"/>
              <a:chExt cx="1839" cy="100"/>
            </a:xfrm>
          </p:grpSpPr>
          <p:sp>
            <p:nvSpPr>
              <p:cNvPr id="7217" name="Arc 49">
                <a:extLst>
                  <a:ext uri="{FF2B5EF4-FFF2-40B4-BE49-F238E27FC236}">
                    <a16:creationId xmlns:a16="http://schemas.microsoft.com/office/drawing/2014/main" id="{CD1CEF86-DA30-1A4E-B193-12E5D008C3FD}"/>
                  </a:ext>
                </a:extLst>
              </p:cNvPr>
              <p:cNvSpPr>
                <a:spLocks/>
              </p:cNvSpPr>
              <p:nvPr/>
            </p:nvSpPr>
            <p:spPr bwMode="auto">
              <a:xfrm>
                <a:off x="3525" y="3082"/>
                <a:ext cx="912" cy="100"/>
              </a:xfrm>
              <a:custGeom>
                <a:avLst/>
                <a:gdLst>
                  <a:gd name="G0" fmla="+- 21600 0 0"/>
                  <a:gd name="G1" fmla="+- 217 0 0"/>
                  <a:gd name="G2" fmla="+- 21600 0 0"/>
                  <a:gd name="T0" fmla="*/ 21600 w 21600"/>
                  <a:gd name="T1" fmla="*/ 21817 h 21817"/>
                  <a:gd name="T2" fmla="*/ 1 w 21600"/>
                  <a:gd name="T3" fmla="*/ 0 h 21817"/>
                  <a:gd name="T4" fmla="*/ 21600 w 21600"/>
                  <a:gd name="T5" fmla="*/ 217 h 21817"/>
                </a:gdLst>
                <a:ahLst/>
                <a:cxnLst>
                  <a:cxn ang="0">
                    <a:pos x="T0" y="T1"/>
                  </a:cxn>
                  <a:cxn ang="0">
                    <a:pos x="T2" y="T3"/>
                  </a:cxn>
                  <a:cxn ang="0">
                    <a:pos x="T4" y="T5"/>
                  </a:cxn>
                </a:cxnLst>
                <a:rect l="0" t="0" r="r" b="b"/>
                <a:pathLst>
                  <a:path w="21600" h="21817" fill="none" extrusionOk="0">
                    <a:moveTo>
                      <a:pt x="21600" y="21817"/>
                    </a:moveTo>
                    <a:cubicBezTo>
                      <a:pt x="9670" y="21817"/>
                      <a:pt x="0" y="12146"/>
                      <a:pt x="0" y="217"/>
                    </a:cubicBezTo>
                    <a:cubicBezTo>
                      <a:pt x="0" y="144"/>
                      <a:pt x="0" y="72"/>
                      <a:pt x="1" y="0"/>
                    </a:cubicBezTo>
                  </a:path>
                  <a:path w="21600" h="21817" stroke="0" extrusionOk="0">
                    <a:moveTo>
                      <a:pt x="21600" y="21817"/>
                    </a:moveTo>
                    <a:cubicBezTo>
                      <a:pt x="9670" y="21817"/>
                      <a:pt x="0" y="12146"/>
                      <a:pt x="0" y="217"/>
                    </a:cubicBezTo>
                    <a:cubicBezTo>
                      <a:pt x="0" y="144"/>
                      <a:pt x="0" y="72"/>
                      <a:pt x="1" y="0"/>
                    </a:cubicBezTo>
                    <a:lnTo>
                      <a:pt x="2160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18" name="Arc 50">
                <a:extLst>
                  <a:ext uri="{FF2B5EF4-FFF2-40B4-BE49-F238E27FC236}">
                    <a16:creationId xmlns:a16="http://schemas.microsoft.com/office/drawing/2014/main" id="{55DD0855-05B5-9D4D-99AB-4BCF813A4615}"/>
                  </a:ext>
                </a:extLst>
              </p:cNvPr>
              <p:cNvSpPr>
                <a:spLocks/>
              </p:cNvSpPr>
              <p:nvPr/>
            </p:nvSpPr>
            <p:spPr bwMode="auto">
              <a:xfrm>
                <a:off x="4452" y="3082"/>
                <a:ext cx="912" cy="100"/>
              </a:xfrm>
              <a:custGeom>
                <a:avLst/>
                <a:gdLst>
                  <a:gd name="G0" fmla="+- 0 0 0"/>
                  <a:gd name="G1" fmla="+- 217 0 0"/>
                  <a:gd name="G2" fmla="+- 21600 0 0"/>
                  <a:gd name="T0" fmla="*/ 21599 w 21600"/>
                  <a:gd name="T1" fmla="*/ 0 h 21817"/>
                  <a:gd name="T2" fmla="*/ 0 w 21600"/>
                  <a:gd name="T3" fmla="*/ 21817 h 21817"/>
                  <a:gd name="T4" fmla="*/ 0 w 21600"/>
                  <a:gd name="T5" fmla="*/ 217 h 21817"/>
                </a:gdLst>
                <a:ahLst/>
                <a:cxnLst>
                  <a:cxn ang="0">
                    <a:pos x="T0" y="T1"/>
                  </a:cxn>
                  <a:cxn ang="0">
                    <a:pos x="T2" y="T3"/>
                  </a:cxn>
                  <a:cxn ang="0">
                    <a:pos x="T4" y="T5"/>
                  </a:cxn>
                </a:cxnLst>
                <a:rect l="0" t="0" r="r" b="b"/>
                <a:pathLst>
                  <a:path w="21600" h="21817" fill="none" extrusionOk="0">
                    <a:moveTo>
                      <a:pt x="21598" y="0"/>
                    </a:moveTo>
                    <a:cubicBezTo>
                      <a:pt x="21599" y="72"/>
                      <a:pt x="21600" y="144"/>
                      <a:pt x="21600" y="217"/>
                    </a:cubicBezTo>
                    <a:cubicBezTo>
                      <a:pt x="21600" y="12146"/>
                      <a:pt x="11929" y="21817"/>
                      <a:pt x="0" y="21817"/>
                    </a:cubicBezTo>
                  </a:path>
                  <a:path w="21600" h="21817" stroke="0" extrusionOk="0">
                    <a:moveTo>
                      <a:pt x="21598" y="0"/>
                    </a:moveTo>
                    <a:cubicBezTo>
                      <a:pt x="21599" y="72"/>
                      <a:pt x="21600" y="144"/>
                      <a:pt x="21600" y="217"/>
                    </a:cubicBezTo>
                    <a:cubicBezTo>
                      <a:pt x="21600" y="12146"/>
                      <a:pt x="11929" y="21817"/>
                      <a:pt x="0" y="21817"/>
                    </a:cubicBezTo>
                    <a:lnTo>
                      <a:pt x="0" y="21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219" name="Arc 51">
              <a:extLst>
                <a:ext uri="{FF2B5EF4-FFF2-40B4-BE49-F238E27FC236}">
                  <a16:creationId xmlns:a16="http://schemas.microsoft.com/office/drawing/2014/main" id="{D7900368-9A98-324F-B3B9-257486817E18}"/>
                </a:ext>
              </a:extLst>
            </p:cNvPr>
            <p:cNvSpPr>
              <a:spLocks/>
            </p:cNvSpPr>
            <p:nvPr/>
          </p:nvSpPr>
          <p:spPr bwMode="auto">
            <a:xfrm>
              <a:off x="2460" y="2646"/>
              <a:ext cx="735" cy="103"/>
            </a:xfrm>
            <a:custGeom>
              <a:avLst/>
              <a:gdLst>
                <a:gd name="G0" fmla="+- 21600 0 0"/>
                <a:gd name="G1" fmla="+- 187 0 0"/>
                <a:gd name="G2" fmla="+- 21600 0 0"/>
                <a:gd name="T0" fmla="*/ 21600 w 21600"/>
                <a:gd name="T1" fmla="*/ 21787 h 21787"/>
                <a:gd name="T2" fmla="*/ 1 w 21600"/>
                <a:gd name="T3" fmla="*/ 0 h 21787"/>
                <a:gd name="T4" fmla="*/ 21600 w 21600"/>
                <a:gd name="T5" fmla="*/ 187 h 21787"/>
              </a:gdLst>
              <a:ahLst/>
              <a:cxnLst>
                <a:cxn ang="0">
                  <a:pos x="T0" y="T1"/>
                </a:cxn>
                <a:cxn ang="0">
                  <a:pos x="T2" y="T3"/>
                </a:cxn>
                <a:cxn ang="0">
                  <a:pos x="T4" y="T5"/>
                </a:cxn>
              </a:cxnLst>
              <a:rect l="0" t="0" r="r" b="b"/>
              <a:pathLst>
                <a:path w="21600" h="21787" fill="none" extrusionOk="0">
                  <a:moveTo>
                    <a:pt x="21600" y="21787"/>
                  </a:moveTo>
                  <a:cubicBezTo>
                    <a:pt x="9670" y="21787"/>
                    <a:pt x="0" y="12116"/>
                    <a:pt x="0" y="187"/>
                  </a:cubicBezTo>
                  <a:cubicBezTo>
                    <a:pt x="0" y="124"/>
                    <a:pt x="0" y="62"/>
                    <a:pt x="0" y="-1"/>
                  </a:cubicBezTo>
                </a:path>
                <a:path w="21600" h="21787" stroke="0" extrusionOk="0">
                  <a:moveTo>
                    <a:pt x="21600" y="21787"/>
                  </a:moveTo>
                  <a:cubicBezTo>
                    <a:pt x="9670" y="21787"/>
                    <a:pt x="0" y="12116"/>
                    <a:pt x="0" y="187"/>
                  </a:cubicBezTo>
                  <a:cubicBezTo>
                    <a:pt x="0" y="124"/>
                    <a:pt x="0" y="62"/>
                    <a:pt x="0" y="-1"/>
                  </a:cubicBezTo>
                  <a:lnTo>
                    <a:pt x="21600"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0" name="Arc 52">
              <a:extLst>
                <a:ext uri="{FF2B5EF4-FFF2-40B4-BE49-F238E27FC236}">
                  <a16:creationId xmlns:a16="http://schemas.microsoft.com/office/drawing/2014/main" id="{57787CAD-3B2B-3E4F-9E76-84B4F2067BFE}"/>
                </a:ext>
              </a:extLst>
            </p:cNvPr>
            <p:cNvSpPr>
              <a:spLocks/>
            </p:cNvSpPr>
            <p:nvPr/>
          </p:nvSpPr>
          <p:spPr bwMode="auto">
            <a:xfrm>
              <a:off x="3207" y="2646"/>
              <a:ext cx="736" cy="103"/>
            </a:xfrm>
            <a:custGeom>
              <a:avLst/>
              <a:gdLst>
                <a:gd name="G0" fmla="+- 26 0 0"/>
                <a:gd name="G1" fmla="+- 187 0 0"/>
                <a:gd name="G2" fmla="+- 21600 0 0"/>
                <a:gd name="T0" fmla="*/ 21625 w 21626"/>
                <a:gd name="T1" fmla="*/ 0 h 21787"/>
                <a:gd name="T2" fmla="*/ 0 w 21626"/>
                <a:gd name="T3" fmla="*/ 21787 h 21787"/>
                <a:gd name="T4" fmla="*/ 26 w 21626"/>
                <a:gd name="T5" fmla="*/ 187 h 21787"/>
              </a:gdLst>
              <a:ahLst/>
              <a:cxnLst>
                <a:cxn ang="0">
                  <a:pos x="T0" y="T1"/>
                </a:cxn>
                <a:cxn ang="0">
                  <a:pos x="T2" y="T3"/>
                </a:cxn>
                <a:cxn ang="0">
                  <a:pos x="T4" y="T5"/>
                </a:cxn>
              </a:cxnLst>
              <a:rect l="0" t="0" r="r" b="b"/>
              <a:pathLst>
                <a:path w="21626" h="21787" fill="none" extrusionOk="0">
                  <a:moveTo>
                    <a:pt x="21625" y="-1"/>
                  </a:moveTo>
                  <a:cubicBezTo>
                    <a:pt x="21625" y="62"/>
                    <a:pt x="21626" y="124"/>
                    <a:pt x="21626" y="187"/>
                  </a:cubicBezTo>
                  <a:cubicBezTo>
                    <a:pt x="21626" y="12116"/>
                    <a:pt x="11955" y="21787"/>
                    <a:pt x="26" y="21787"/>
                  </a:cubicBezTo>
                  <a:cubicBezTo>
                    <a:pt x="17" y="21787"/>
                    <a:pt x="8" y="21786"/>
                    <a:pt x="0" y="21786"/>
                  </a:cubicBezTo>
                </a:path>
                <a:path w="21626" h="21787" stroke="0" extrusionOk="0">
                  <a:moveTo>
                    <a:pt x="21625" y="-1"/>
                  </a:moveTo>
                  <a:cubicBezTo>
                    <a:pt x="21625" y="62"/>
                    <a:pt x="21626" y="124"/>
                    <a:pt x="21626" y="187"/>
                  </a:cubicBezTo>
                  <a:cubicBezTo>
                    <a:pt x="21626" y="12116"/>
                    <a:pt x="11955" y="21787"/>
                    <a:pt x="26" y="21787"/>
                  </a:cubicBezTo>
                  <a:cubicBezTo>
                    <a:pt x="17" y="21787"/>
                    <a:pt x="8" y="21786"/>
                    <a:pt x="0" y="21786"/>
                  </a:cubicBezTo>
                  <a:lnTo>
                    <a:pt x="26" y="187"/>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1" name="Arc 53">
              <a:extLst>
                <a:ext uri="{FF2B5EF4-FFF2-40B4-BE49-F238E27FC236}">
                  <a16:creationId xmlns:a16="http://schemas.microsoft.com/office/drawing/2014/main" id="{1D022360-B18F-D741-9887-8768D8FFF2B9}"/>
                </a:ext>
              </a:extLst>
            </p:cNvPr>
            <p:cNvSpPr>
              <a:spLocks/>
            </p:cNvSpPr>
            <p:nvPr/>
          </p:nvSpPr>
          <p:spPr bwMode="auto">
            <a:xfrm>
              <a:off x="2681" y="2905"/>
              <a:ext cx="515" cy="6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2" name="Arc 54">
              <a:extLst>
                <a:ext uri="{FF2B5EF4-FFF2-40B4-BE49-F238E27FC236}">
                  <a16:creationId xmlns:a16="http://schemas.microsoft.com/office/drawing/2014/main" id="{3D0E6F22-50F4-9449-99B6-8DDC81E27561}"/>
                </a:ext>
              </a:extLst>
            </p:cNvPr>
            <p:cNvSpPr>
              <a:spLocks/>
            </p:cNvSpPr>
            <p:nvPr/>
          </p:nvSpPr>
          <p:spPr bwMode="auto">
            <a:xfrm>
              <a:off x="3205" y="2905"/>
              <a:ext cx="514" cy="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3" name="Arc 55">
              <a:extLst>
                <a:ext uri="{FF2B5EF4-FFF2-40B4-BE49-F238E27FC236}">
                  <a16:creationId xmlns:a16="http://schemas.microsoft.com/office/drawing/2014/main" id="{07BBA07D-8441-B749-B7E9-C3AA0BBD95E8}"/>
                </a:ext>
              </a:extLst>
            </p:cNvPr>
            <p:cNvSpPr>
              <a:spLocks/>
            </p:cNvSpPr>
            <p:nvPr/>
          </p:nvSpPr>
          <p:spPr bwMode="auto">
            <a:xfrm>
              <a:off x="2656" y="1694"/>
              <a:ext cx="548" cy="67"/>
            </a:xfrm>
            <a:custGeom>
              <a:avLst/>
              <a:gdLst>
                <a:gd name="G0" fmla="+- 21600 0 0"/>
                <a:gd name="G1" fmla="+- 21600 0 0"/>
                <a:gd name="G2" fmla="+- 21600 0 0"/>
                <a:gd name="T0" fmla="*/ 0 w 21600"/>
                <a:gd name="T1" fmla="*/ 21600 h 21600"/>
                <a:gd name="T2" fmla="*/ 2156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4" name="Arc 56">
              <a:extLst>
                <a:ext uri="{FF2B5EF4-FFF2-40B4-BE49-F238E27FC236}">
                  <a16:creationId xmlns:a16="http://schemas.microsoft.com/office/drawing/2014/main" id="{C241F742-1C60-E54D-BE35-5B93948DEA33}"/>
                </a:ext>
              </a:extLst>
            </p:cNvPr>
            <p:cNvSpPr>
              <a:spLocks/>
            </p:cNvSpPr>
            <p:nvPr/>
          </p:nvSpPr>
          <p:spPr bwMode="auto">
            <a:xfrm>
              <a:off x="3206" y="1694"/>
              <a:ext cx="548" cy="67"/>
            </a:xfrm>
            <a:custGeom>
              <a:avLst/>
              <a:gdLst>
                <a:gd name="G0" fmla="+- 35 0 0"/>
                <a:gd name="G1" fmla="+- 21600 0 0"/>
                <a:gd name="G2" fmla="+- 21600 0 0"/>
                <a:gd name="T0" fmla="*/ 0 w 21635"/>
                <a:gd name="T1" fmla="*/ 0 h 21600"/>
                <a:gd name="T2" fmla="*/ 21635 w 21635"/>
                <a:gd name="T3" fmla="*/ 21600 h 21600"/>
                <a:gd name="T4" fmla="*/ 35 w 21635"/>
                <a:gd name="T5" fmla="*/ 21600 h 21600"/>
              </a:gdLst>
              <a:ahLst/>
              <a:cxnLst>
                <a:cxn ang="0">
                  <a:pos x="T0" y="T1"/>
                </a:cxn>
                <a:cxn ang="0">
                  <a:pos x="T2" y="T3"/>
                </a:cxn>
                <a:cxn ang="0">
                  <a:pos x="T4" y="T5"/>
                </a:cxn>
              </a:cxnLst>
              <a:rect l="0" t="0" r="r" b="b"/>
              <a:pathLst>
                <a:path w="21635" h="21600" fill="none" extrusionOk="0">
                  <a:moveTo>
                    <a:pt x="0" y="0"/>
                  </a:moveTo>
                  <a:cubicBezTo>
                    <a:pt x="11" y="0"/>
                    <a:pt x="23" y="0"/>
                    <a:pt x="35" y="0"/>
                  </a:cubicBezTo>
                  <a:cubicBezTo>
                    <a:pt x="11964" y="0"/>
                    <a:pt x="21635" y="9670"/>
                    <a:pt x="21635" y="21600"/>
                  </a:cubicBezTo>
                </a:path>
                <a:path w="21635" h="21600" stroke="0" extrusionOk="0">
                  <a:moveTo>
                    <a:pt x="0" y="0"/>
                  </a:moveTo>
                  <a:cubicBezTo>
                    <a:pt x="11" y="0"/>
                    <a:pt x="23" y="0"/>
                    <a:pt x="35" y="0"/>
                  </a:cubicBezTo>
                  <a:cubicBezTo>
                    <a:pt x="11964" y="0"/>
                    <a:pt x="21635" y="9670"/>
                    <a:pt x="21635" y="21600"/>
                  </a:cubicBezTo>
                  <a:lnTo>
                    <a:pt x="35"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5" name="Arc 57">
              <a:extLst>
                <a:ext uri="{FF2B5EF4-FFF2-40B4-BE49-F238E27FC236}">
                  <a16:creationId xmlns:a16="http://schemas.microsoft.com/office/drawing/2014/main" id="{2D56DCFF-A4A0-044E-95DD-28D469D3BE2A}"/>
                </a:ext>
              </a:extLst>
            </p:cNvPr>
            <p:cNvSpPr>
              <a:spLocks/>
            </p:cNvSpPr>
            <p:nvPr/>
          </p:nvSpPr>
          <p:spPr bwMode="auto">
            <a:xfrm>
              <a:off x="2459" y="1925"/>
              <a:ext cx="745" cy="97"/>
            </a:xfrm>
            <a:custGeom>
              <a:avLst/>
              <a:gdLst>
                <a:gd name="G0" fmla="+- 21600 0 0"/>
                <a:gd name="G1" fmla="+- 21600 0 0"/>
                <a:gd name="G2" fmla="+- 21600 0 0"/>
                <a:gd name="T0" fmla="*/ 1 w 21600"/>
                <a:gd name="T1" fmla="*/ 21798 h 21798"/>
                <a:gd name="T2" fmla="*/ 21574 w 21600"/>
                <a:gd name="T3" fmla="*/ 0 h 21798"/>
                <a:gd name="T4" fmla="*/ 21600 w 21600"/>
                <a:gd name="T5" fmla="*/ 21600 h 21798"/>
              </a:gdLst>
              <a:ahLst/>
              <a:cxnLst>
                <a:cxn ang="0">
                  <a:pos x="T0" y="T1"/>
                </a:cxn>
                <a:cxn ang="0">
                  <a:pos x="T2" y="T3"/>
                </a:cxn>
                <a:cxn ang="0">
                  <a:pos x="T4" y="T5"/>
                </a:cxn>
              </a:cxnLst>
              <a:rect l="0" t="0" r="r" b="b"/>
              <a:pathLst>
                <a:path w="21600" h="21798" fill="none" extrusionOk="0">
                  <a:moveTo>
                    <a:pt x="0" y="21798"/>
                  </a:moveTo>
                  <a:cubicBezTo>
                    <a:pt x="0" y="21732"/>
                    <a:pt x="0" y="21666"/>
                    <a:pt x="0" y="21600"/>
                  </a:cubicBezTo>
                  <a:cubicBezTo>
                    <a:pt x="0" y="9680"/>
                    <a:pt x="9654" y="14"/>
                    <a:pt x="21574" y="0"/>
                  </a:cubicBezTo>
                </a:path>
                <a:path w="21600" h="21798" stroke="0" extrusionOk="0">
                  <a:moveTo>
                    <a:pt x="0" y="21798"/>
                  </a:moveTo>
                  <a:cubicBezTo>
                    <a:pt x="0" y="21732"/>
                    <a:pt x="0" y="21666"/>
                    <a:pt x="0" y="21600"/>
                  </a:cubicBez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6" name="Arc 58">
              <a:extLst>
                <a:ext uri="{FF2B5EF4-FFF2-40B4-BE49-F238E27FC236}">
                  <a16:creationId xmlns:a16="http://schemas.microsoft.com/office/drawing/2014/main" id="{010D6A88-CFF3-8147-9E64-E69A12684753}"/>
                </a:ext>
              </a:extLst>
            </p:cNvPr>
            <p:cNvSpPr>
              <a:spLocks/>
            </p:cNvSpPr>
            <p:nvPr/>
          </p:nvSpPr>
          <p:spPr bwMode="auto">
            <a:xfrm>
              <a:off x="2393" y="2280"/>
              <a:ext cx="809" cy="85"/>
            </a:xfrm>
            <a:custGeom>
              <a:avLst/>
              <a:gdLst>
                <a:gd name="G0" fmla="+- 21600 0 0"/>
                <a:gd name="G1" fmla="+- 21600 0 0"/>
                <a:gd name="G2" fmla="+- 21600 0 0"/>
                <a:gd name="T0" fmla="*/ 1 w 21600"/>
                <a:gd name="T1" fmla="*/ 21830 h 21830"/>
                <a:gd name="T2" fmla="*/ 21576 w 21600"/>
                <a:gd name="T3" fmla="*/ 0 h 21830"/>
                <a:gd name="T4" fmla="*/ 21600 w 21600"/>
                <a:gd name="T5" fmla="*/ 21600 h 21830"/>
              </a:gdLst>
              <a:ahLst/>
              <a:cxnLst>
                <a:cxn ang="0">
                  <a:pos x="T0" y="T1"/>
                </a:cxn>
                <a:cxn ang="0">
                  <a:pos x="T2" y="T3"/>
                </a:cxn>
                <a:cxn ang="0">
                  <a:pos x="T4" y="T5"/>
                </a:cxn>
              </a:cxnLst>
              <a:rect l="0" t="0" r="r" b="b"/>
              <a:pathLst>
                <a:path w="21600" h="21830" fill="none" extrusionOk="0">
                  <a:moveTo>
                    <a:pt x="1" y="21829"/>
                  </a:moveTo>
                  <a:cubicBezTo>
                    <a:pt x="0" y="21753"/>
                    <a:pt x="0" y="21676"/>
                    <a:pt x="0" y="21600"/>
                  </a:cubicBezTo>
                  <a:cubicBezTo>
                    <a:pt x="0" y="9680"/>
                    <a:pt x="9656" y="13"/>
                    <a:pt x="21576" y="0"/>
                  </a:cubicBezTo>
                </a:path>
                <a:path w="21600" h="21830" stroke="0" extrusionOk="0">
                  <a:moveTo>
                    <a:pt x="1" y="21829"/>
                  </a:moveTo>
                  <a:cubicBezTo>
                    <a:pt x="0" y="21753"/>
                    <a:pt x="0" y="21676"/>
                    <a:pt x="0" y="21600"/>
                  </a:cubicBezTo>
                  <a:cubicBezTo>
                    <a:pt x="0" y="9680"/>
                    <a:pt x="9656" y="13"/>
                    <a:pt x="21576"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7" name="Arc 59">
              <a:extLst>
                <a:ext uri="{FF2B5EF4-FFF2-40B4-BE49-F238E27FC236}">
                  <a16:creationId xmlns:a16="http://schemas.microsoft.com/office/drawing/2014/main" id="{F8BD9CE2-7B34-DF49-8263-45639DC70F82}"/>
                </a:ext>
              </a:extLst>
            </p:cNvPr>
            <p:cNvSpPr>
              <a:spLocks/>
            </p:cNvSpPr>
            <p:nvPr/>
          </p:nvSpPr>
          <p:spPr bwMode="auto">
            <a:xfrm>
              <a:off x="3205" y="2280"/>
              <a:ext cx="809" cy="85"/>
            </a:xfrm>
            <a:custGeom>
              <a:avLst/>
              <a:gdLst>
                <a:gd name="G0" fmla="+- 24 0 0"/>
                <a:gd name="G1" fmla="+- 21600 0 0"/>
                <a:gd name="G2" fmla="+- 21600 0 0"/>
                <a:gd name="T0" fmla="*/ 0 w 21624"/>
                <a:gd name="T1" fmla="*/ 0 h 21830"/>
                <a:gd name="T2" fmla="*/ 21623 w 21624"/>
                <a:gd name="T3" fmla="*/ 21830 h 21830"/>
                <a:gd name="T4" fmla="*/ 24 w 21624"/>
                <a:gd name="T5" fmla="*/ 21600 h 21830"/>
              </a:gdLst>
              <a:ahLst/>
              <a:cxnLst>
                <a:cxn ang="0">
                  <a:pos x="T0" y="T1"/>
                </a:cxn>
                <a:cxn ang="0">
                  <a:pos x="T2" y="T3"/>
                </a:cxn>
                <a:cxn ang="0">
                  <a:pos x="T4" y="T5"/>
                </a:cxn>
              </a:cxnLst>
              <a:rect l="0" t="0" r="r" b="b"/>
              <a:pathLst>
                <a:path w="21624" h="21830" fill="none" extrusionOk="0">
                  <a:moveTo>
                    <a:pt x="0" y="0"/>
                  </a:moveTo>
                  <a:cubicBezTo>
                    <a:pt x="8" y="0"/>
                    <a:pt x="16" y="0"/>
                    <a:pt x="24" y="0"/>
                  </a:cubicBezTo>
                  <a:cubicBezTo>
                    <a:pt x="11953" y="0"/>
                    <a:pt x="21624" y="9670"/>
                    <a:pt x="21624" y="21600"/>
                  </a:cubicBezTo>
                  <a:cubicBezTo>
                    <a:pt x="21624" y="21676"/>
                    <a:pt x="21623" y="21753"/>
                    <a:pt x="21622" y="21829"/>
                  </a:cubicBezTo>
                </a:path>
                <a:path w="21624" h="21830" stroke="0" extrusionOk="0">
                  <a:moveTo>
                    <a:pt x="0" y="0"/>
                  </a:moveTo>
                  <a:cubicBezTo>
                    <a:pt x="8" y="0"/>
                    <a:pt x="16" y="0"/>
                    <a:pt x="24" y="0"/>
                  </a:cubicBezTo>
                  <a:cubicBezTo>
                    <a:pt x="11953" y="0"/>
                    <a:pt x="21624" y="9670"/>
                    <a:pt x="21624" y="21600"/>
                  </a:cubicBezTo>
                  <a:cubicBezTo>
                    <a:pt x="21624" y="21676"/>
                    <a:pt x="21623" y="21753"/>
                    <a:pt x="21622" y="21829"/>
                  </a:cubicBezTo>
                  <a:lnTo>
                    <a:pt x="24"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8" name="Arc 60">
              <a:extLst>
                <a:ext uri="{FF2B5EF4-FFF2-40B4-BE49-F238E27FC236}">
                  <a16:creationId xmlns:a16="http://schemas.microsoft.com/office/drawing/2014/main" id="{826AEABC-2486-3F43-BA75-5EE2D588DCF5}"/>
                </a:ext>
              </a:extLst>
            </p:cNvPr>
            <p:cNvSpPr>
              <a:spLocks/>
            </p:cNvSpPr>
            <p:nvPr/>
          </p:nvSpPr>
          <p:spPr bwMode="auto">
            <a:xfrm>
              <a:off x="2463" y="2538"/>
              <a:ext cx="735" cy="97"/>
            </a:xfrm>
            <a:custGeom>
              <a:avLst/>
              <a:gdLst>
                <a:gd name="G0" fmla="+- 21600 0 0"/>
                <a:gd name="G1" fmla="+- 21600 0 0"/>
                <a:gd name="G2" fmla="+- 21600 0 0"/>
                <a:gd name="T0" fmla="*/ 0 w 21600"/>
                <a:gd name="T1" fmla="*/ 21600 h 21600"/>
                <a:gd name="T2" fmla="*/ 2157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29" name="Arc 61">
              <a:extLst>
                <a:ext uri="{FF2B5EF4-FFF2-40B4-BE49-F238E27FC236}">
                  <a16:creationId xmlns:a16="http://schemas.microsoft.com/office/drawing/2014/main" id="{C89EB711-478D-0F48-B7FB-D47A04CA27D5}"/>
                </a:ext>
              </a:extLst>
            </p:cNvPr>
            <p:cNvSpPr>
              <a:spLocks/>
            </p:cNvSpPr>
            <p:nvPr/>
          </p:nvSpPr>
          <p:spPr bwMode="auto">
            <a:xfrm>
              <a:off x="3200" y="2538"/>
              <a:ext cx="733" cy="97"/>
            </a:xfrm>
            <a:custGeom>
              <a:avLst/>
              <a:gdLst>
                <a:gd name="G0" fmla="+- 26 0 0"/>
                <a:gd name="G1" fmla="+- 21600 0 0"/>
                <a:gd name="G2" fmla="+- 21600 0 0"/>
                <a:gd name="T0" fmla="*/ 0 w 21626"/>
                <a:gd name="T1" fmla="*/ 0 h 21600"/>
                <a:gd name="T2" fmla="*/ 21626 w 21626"/>
                <a:gd name="T3" fmla="*/ 21600 h 21600"/>
                <a:gd name="T4" fmla="*/ 26 w 21626"/>
                <a:gd name="T5" fmla="*/ 21600 h 21600"/>
              </a:gdLst>
              <a:ahLst/>
              <a:cxnLst>
                <a:cxn ang="0">
                  <a:pos x="T0" y="T1"/>
                </a:cxn>
                <a:cxn ang="0">
                  <a:pos x="T2" y="T3"/>
                </a:cxn>
                <a:cxn ang="0">
                  <a:pos x="T4" y="T5"/>
                </a:cxn>
              </a:cxnLst>
              <a:rect l="0" t="0" r="r" b="b"/>
              <a:pathLst>
                <a:path w="21626" h="21600" fill="none" extrusionOk="0">
                  <a:moveTo>
                    <a:pt x="0" y="0"/>
                  </a:moveTo>
                  <a:cubicBezTo>
                    <a:pt x="8" y="0"/>
                    <a:pt x="17" y="0"/>
                    <a:pt x="26" y="0"/>
                  </a:cubicBezTo>
                  <a:cubicBezTo>
                    <a:pt x="11955" y="0"/>
                    <a:pt x="21626" y="9670"/>
                    <a:pt x="21626" y="21600"/>
                  </a:cubicBezTo>
                </a:path>
                <a:path w="21626" h="21600" stroke="0" extrusionOk="0">
                  <a:moveTo>
                    <a:pt x="0" y="0"/>
                  </a:moveTo>
                  <a:cubicBezTo>
                    <a:pt x="8" y="0"/>
                    <a:pt x="17" y="0"/>
                    <a:pt x="26" y="0"/>
                  </a:cubicBezTo>
                  <a:cubicBezTo>
                    <a:pt x="11955" y="0"/>
                    <a:pt x="21626" y="9670"/>
                    <a:pt x="21626" y="21600"/>
                  </a:cubicBezTo>
                  <a:lnTo>
                    <a:pt x="26"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30" name="Arc 62">
              <a:extLst>
                <a:ext uri="{FF2B5EF4-FFF2-40B4-BE49-F238E27FC236}">
                  <a16:creationId xmlns:a16="http://schemas.microsoft.com/office/drawing/2014/main" id="{73B78F1C-0F80-6542-A5D3-CB8955E47B8D}"/>
                </a:ext>
              </a:extLst>
            </p:cNvPr>
            <p:cNvSpPr>
              <a:spLocks/>
            </p:cNvSpPr>
            <p:nvPr/>
          </p:nvSpPr>
          <p:spPr bwMode="auto">
            <a:xfrm>
              <a:off x="2684" y="2832"/>
              <a:ext cx="514" cy="66"/>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31" name="Arc 63">
              <a:extLst>
                <a:ext uri="{FF2B5EF4-FFF2-40B4-BE49-F238E27FC236}">
                  <a16:creationId xmlns:a16="http://schemas.microsoft.com/office/drawing/2014/main" id="{6B059F93-F332-B040-BC24-F51A5FFABAC8}"/>
                </a:ext>
              </a:extLst>
            </p:cNvPr>
            <p:cNvSpPr>
              <a:spLocks/>
            </p:cNvSpPr>
            <p:nvPr/>
          </p:nvSpPr>
          <p:spPr bwMode="auto">
            <a:xfrm>
              <a:off x="3199" y="2832"/>
              <a:ext cx="514" cy="66"/>
            </a:xfrm>
            <a:custGeom>
              <a:avLst/>
              <a:gdLst>
                <a:gd name="G0" fmla="+- 37 0 0"/>
                <a:gd name="G1" fmla="+- 21600 0 0"/>
                <a:gd name="G2" fmla="+- 21600 0 0"/>
                <a:gd name="T0" fmla="*/ 0 w 21637"/>
                <a:gd name="T1" fmla="*/ 0 h 21600"/>
                <a:gd name="T2" fmla="*/ 21637 w 21637"/>
                <a:gd name="T3" fmla="*/ 21600 h 21600"/>
                <a:gd name="T4" fmla="*/ 37 w 21637"/>
                <a:gd name="T5" fmla="*/ 21600 h 21600"/>
              </a:gdLst>
              <a:ahLst/>
              <a:cxnLst>
                <a:cxn ang="0">
                  <a:pos x="T0" y="T1"/>
                </a:cxn>
                <a:cxn ang="0">
                  <a:pos x="T2" y="T3"/>
                </a:cxn>
                <a:cxn ang="0">
                  <a:pos x="T4" y="T5"/>
                </a:cxn>
              </a:cxnLst>
              <a:rect l="0" t="0" r="r" b="b"/>
              <a:pathLst>
                <a:path w="21637" h="21600" fill="none" extrusionOk="0">
                  <a:moveTo>
                    <a:pt x="0" y="0"/>
                  </a:moveTo>
                  <a:cubicBezTo>
                    <a:pt x="12" y="0"/>
                    <a:pt x="24" y="0"/>
                    <a:pt x="37" y="0"/>
                  </a:cubicBezTo>
                  <a:cubicBezTo>
                    <a:pt x="11966" y="0"/>
                    <a:pt x="21637" y="9670"/>
                    <a:pt x="21637" y="21600"/>
                  </a:cubicBezTo>
                </a:path>
                <a:path w="21637" h="21600" stroke="0" extrusionOk="0">
                  <a:moveTo>
                    <a:pt x="0" y="0"/>
                  </a:moveTo>
                  <a:cubicBezTo>
                    <a:pt x="12" y="0"/>
                    <a:pt x="24" y="0"/>
                    <a:pt x="37" y="0"/>
                  </a:cubicBezTo>
                  <a:cubicBezTo>
                    <a:pt x="11966" y="0"/>
                    <a:pt x="21637" y="9670"/>
                    <a:pt x="21637" y="21600"/>
                  </a:cubicBezTo>
                  <a:lnTo>
                    <a:pt x="37" y="21600"/>
                  </a:lnTo>
                  <a:close/>
                </a:path>
              </a:pathLst>
            </a:custGeom>
            <a:noFill/>
            <a:ln w="12700" cap="rnd">
              <a:solidFill>
                <a:schemeClr val="bg2"/>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257" name="Oval 89">
            <a:extLst>
              <a:ext uri="{FF2B5EF4-FFF2-40B4-BE49-F238E27FC236}">
                <a16:creationId xmlns:a16="http://schemas.microsoft.com/office/drawing/2014/main" id="{E4C5B56F-CC32-694C-93ED-175E1C08F839}"/>
              </a:ext>
            </a:extLst>
          </p:cNvPr>
          <p:cNvSpPr>
            <a:spLocks noChangeArrowheads="1"/>
          </p:cNvSpPr>
          <p:nvPr/>
        </p:nvSpPr>
        <p:spPr bwMode="auto">
          <a:xfrm>
            <a:off x="4495800" y="4419600"/>
            <a:ext cx="13716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7258" name="Group 90">
            <a:extLst>
              <a:ext uri="{FF2B5EF4-FFF2-40B4-BE49-F238E27FC236}">
                <a16:creationId xmlns:a16="http://schemas.microsoft.com/office/drawing/2014/main" id="{A6D8FCB7-3D8C-B640-8446-597B0E4B7281}"/>
              </a:ext>
            </a:extLst>
          </p:cNvPr>
          <p:cNvGrpSpPr>
            <a:grpSpLocks/>
          </p:cNvGrpSpPr>
          <p:nvPr/>
        </p:nvGrpSpPr>
        <p:grpSpPr bwMode="auto">
          <a:xfrm>
            <a:off x="2057400" y="3276600"/>
            <a:ext cx="3013075" cy="2879725"/>
            <a:chOff x="1248" y="1597"/>
            <a:chExt cx="1689" cy="1614"/>
          </a:xfrm>
        </p:grpSpPr>
        <p:sp>
          <p:nvSpPr>
            <p:cNvPr id="7259" name="Oval 91">
              <a:extLst>
                <a:ext uri="{FF2B5EF4-FFF2-40B4-BE49-F238E27FC236}">
                  <a16:creationId xmlns:a16="http://schemas.microsoft.com/office/drawing/2014/main" id="{632DE54A-C6C9-6243-A2E4-BDBBAD462CD1}"/>
                </a:ext>
              </a:extLst>
            </p:cNvPr>
            <p:cNvSpPr>
              <a:spLocks noChangeArrowheads="1"/>
            </p:cNvSpPr>
            <p:nvPr/>
          </p:nvSpPr>
          <p:spPr bwMode="auto">
            <a:xfrm>
              <a:off x="1249" y="2265"/>
              <a:ext cx="1682" cy="230"/>
            </a:xfrm>
            <a:prstGeom prst="ellipse">
              <a:avLst/>
            </a:prstGeom>
            <a:noFill/>
            <a:ln w="127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60" name="Oval 92">
              <a:extLst>
                <a:ext uri="{FF2B5EF4-FFF2-40B4-BE49-F238E27FC236}">
                  <a16:creationId xmlns:a16="http://schemas.microsoft.com/office/drawing/2014/main" id="{A006E318-0E33-2140-9383-D91F700B578E}"/>
                </a:ext>
              </a:extLst>
            </p:cNvPr>
            <p:cNvSpPr>
              <a:spLocks noChangeArrowheads="1"/>
            </p:cNvSpPr>
            <p:nvPr/>
          </p:nvSpPr>
          <p:spPr bwMode="auto">
            <a:xfrm>
              <a:off x="1248" y="1597"/>
              <a:ext cx="1689" cy="1614"/>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261" name="Oval 93">
            <a:extLst>
              <a:ext uri="{FF2B5EF4-FFF2-40B4-BE49-F238E27FC236}">
                <a16:creationId xmlns:a16="http://schemas.microsoft.com/office/drawing/2014/main" id="{7CFEE18F-06B6-164E-9AD2-097DD29A7BCB}"/>
              </a:ext>
            </a:extLst>
          </p:cNvPr>
          <p:cNvSpPr>
            <a:spLocks noChangeArrowheads="1"/>
          </p:cNvSpPr>
          <p:nvPr/>
        </p:nvSpPr>
        <p:spPr bwMode="auto">
          <a:xfrm>
            <a:off x="4953000" y="4343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7262" name="Object 94">
            <a:hlinkClick r:id="" action="ppaction://ole?verb=0"/>
            <a:extLst>
              <a:ext uri="{FF2B5EF4-FFF2-40B4-BE49-F238E27FC236}">
                <a16:creationId xmlns:a16="http://schemas.microsoft.com/office/drawing/2014/main" id="{1926A586-A355-BF4E-9603-AD27BE7E3BA8}"/>
              </a:ext>
            </a:extLst>
          </p:cNvPr>
          <p:cNvGraphicFramePr>
            <a:graphicFrameLocks/>
          </p:cNvGraphicFramePr>
          <p:nvPr/>
        </p:nvGraphicFramePr>
        <p:xfrm>
          <a:off x="3352800" y="4572000"/>
          <a:ext cx="454025" cy="344488"/>
        </p:xfrm>
        <a:graphic>
          <a:graphicData uri="http://schemas.openxmlformats.org/presentationml/2006/ole">
            <mc:AlternateContent xmlns:mc="http://schemas.openxmlformats.org/markup-compatibility/2006">
              <mc:Choice xmlns:v="urn:schemas-microsoft-com:vml" Requires="v">
                <p:oleObj spid="_x0000_s28723" name="Designer 3.1 Drawing" r:id="rId7" imgW="3733800" imgH="3606800" progId="Designer">
                  <p:embed/>
                </p:oleObj>
              </mc:Choice>
              <mc:Fallback>
                <p:oleObj name="Designer 3.1 Drawing" r:id="rId7" imgW="3733800" imgH="3606800" progId="Designer">
                  <p:embed/>
                  <p:pic>
                    <p:nvPicPr>
                      <p:cNvPr id="7262" name="Object 94">
                        <a:hlinkClick r:id="" action="ppaction://ole?verb=0"/>
                        <a:extLst>
                          <a:ext uri="{FF2B5EF4-FFF2-40B4-BE49-F238E27FC236}">
                            <a16:creationId xmlns:a16="http://schemas.microsoft.com/office/drawing/2014/main" id="{1926A586-A355-BF4E-9603-AD27BE7E3BA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572000"/>
                        <a:ext cx="4540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63" name="Oval 95">
            <a:extLst>
              <a:ext uri="{FF2B5EF4-FFF2-40B4-BE49-F238E27FC236}">
                <a16:creationId xmlns:a16="http://schemas.microsoft.com/office/drawing/2014/main" id="{69E61CA4-D445-E542-A999-09DEA43C681B}"/>
              </a:ext>
            </a:extLst>
          </p:cNvPr>
          <p:cNvSpPr>
            <a:spLocks noChangeArrowheads="1"/>
          </p:cNvSpPr>
          <p:nvPr/>
        </p:nvSpPr>
        <p:spPr bwMode="auto">
          <a:xfrm>
            <a:off x="4953000" y="4648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265" name="Text Box 97">
            <a:extLst>
              <a:ext uri="{FF2B5EF4-FFF2-40B4-BE49-F238E27FC236}">
                <a16:creationId xmlns:a16="http://schemas.microsoft.com/office/drawing/2014/main" id="{EBB61811-4E4F-1143-A7CE-A3ADA20AF309}"/>
              </a:ext>
            </a:extLst>
          </p:cNvPr>
          <p:cNvSpPr txBox="1">
            <a:spLocks noChangeArrowheads="1"/>
          </p:cNvSpPr>
          <p:nvPr/>
        </p:nvSpPr>
        <p:spPr bwMode="auto">
          <a:xfrm>
            <a:off x="6801628" y="3526292"/>
            <a:ext cx="187487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90000"/>
              </a:lnSpc>
            </a:pPr>
            <a:r>
              <a:rPr lang="en-US" altLang="en-US" dirty="0"/>
              <a:t>However, we can discard one point because it will be a nonsense answer out in space or moving at very high speed</a:t>
            </a:r>
            <a:endParaRPr lang="en-GB" altLang="en-US" dirty="0"/>
          </a:p>
        </p:txBody>
      </p:sp>
      <p:sp>
        <p:nvSpPr>
          <p:cNvPr id="2" name="Slide Number Placeholder 1">
            <a:extLst>
              <a:ext uri="{FF2B5EF4-FFF2-40B4-BE49-F238E27FC236}">
                <a16:creationId xmlns:a16="http://schemas.microsoft.com/office/drawing/2014/main" id="{7F2AF279-2ED8-2447-91B3-AB1432D29467}"/>
              </a:ext>
            </a:extLst>
          </p:cNvPr>
          <p:cNvSpPr>
            <a:spLocks noGrp="1"/>
          </p:cNvSpPr>
          <p:nvPr>
            <p:ph type="sldNum" sz="quarter" idx="12"/>
          </p:nvPr>
        </p:nvSpPr>
        <p:spPr/>
        <p:txBody>
          <a:bodyPr/>
          <a:lstStyle/>
          <a:p>
            <a:fld id="{523BA762-FD51-DD42-A4ED-BDDCFD631F54}" type="slidenum">
              <a:rPr lang="en-US" smtClean="0"/>
              <a:t>19</a:t>
            </a:fld>
            <a:endParaRPr lang="en-US"/>
          </a:p>
        </p:txBody>
      </p:sp>
    </p:spTree>
    <p:extLst>
      <p:ext uri="{BB962C8B-B14F-4D97-AF65-F5344CB8AC3E}">
        <p14:creationId xmlns:p14="http://schemas.microsoft.com/office/powerpoint/2010/main" val="906420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0"/>
                                  </p:stCondLst>
                                  <p:childTnLst>
                                    <p:set>
                                      <p:cBhvr>
                                        <p:cTn id="11" dur="1" fill="hold">
                                          <p:stCondLst>
                                            <p:cond delay="0"/>
                                          </p:stCondLst>
                                        </p:cTn>
                                        <p:tgtEl>
                                          <p:spTgt spid="7178"/>
                                        </p:tgtEl>
                                        <p:attrNameLst>
                                          <p:attrName>style.visibility</p:attrName>
                                        </p:attrNameLst>
                                      </p:cBhvr>
                                      <p:to>
                                        <p:strVal val="visible"/>
                                      </p:to>
                                    </p:set>
                                    <p:anim calcmode="lin" valueType="num">
                                      <p:cBhvr additive="base">
                                        <p:cTn id="12" dur="500" fill="hold"/>
                                        <p:tgtEl>
                                          <p:spTgt spid="7178"/>
                                        </p:tgtEl>
                                        <p:attrNameLst>
                                          <p:attrName>ppt_x</p:attrName>
                                        </p:attrNameLst>
                                      </p:cBhvr>
                                      <p:tavLst>
                                        <p:tav tm="0">
                                          <p:val>
                                            <p:strVal val="0-#ppt_w/2"/>
                                          </p:val>
                                        </p:tav>
                                        <p:tav tm="100000">
                                          <p:val>
                                            <p:strVal val="#ppt_x"/>
                                          </p:val>
                                        </p:tav>
                                      </p:tavLst>
                                    </p:anim>
                                    <p:anim calcmode="lin" valueType="num">
                                      <p:cBhvr additive="base">
                                        <p:cTn id="13" dur="500" fill="hold"/>
                                        <p:tgtEl>
                                          <p:spTgt spid="717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7262"/>
                                        </p:tgtEl>
                                        <p:attrNameLst>
                                          <p:attrName>style.visibility</p:attrName>
                                        </p:attrNameLst>
                                      </p:cBhvr>
                                      <p:to>
                                        <p:strVal val="visible"/>
                                      </p:to>
                                    </p:set>
                                    <p:anim calcmode="lin" valueType="num">
                                      <p:cBhvr additive="base">
                                        <p:cTn id="17" dur="500" fill="hold"/>
                                        <p:tgtEl>
                                          <p:spTgt spid="7262"/>
                                        </p:tgtEl>
                                        <p:attrNameLst>
                                          <p:attrName>ppt_x</p:attrName>
                                        </p:attrNameLst>
                                      </p:cBhvr>
                                      <p:tavLst>
                                        <p:tav tm="0">
                                          <p:val>
                                            <p:strVal val="0-#ppt_w/2"/>
                                          </p:val>
                                        </p:tav>
                                        <p:tav tm="100000">
                                          <p:val>
                                            <p:strVal val="#ppt_x"/>
                                          </p:val>
                                        </p:tav>
                                      </p:tavLst>
                                    </p:anim>
                                    <p:anim calcmode="lin" valueType="num">
                                      <p:cBhvr additive="base">
                                        <p:cTn id="18" dur="500" fill="hold"/>
                                        <p:tgtEl>
                                          <p:spTgt spid="726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1" presetClass="entr" presetSubtype="0" fill="hold" nodeType="afterEffect">
                                  <p:stCondLst>
                                    <p:cond delay="1000"/>
                                  </p:stCondLst>
                                  <p:childTnLst>
                                    <p:set>
                                      <p:cBhvr>
                                        <p:cTn id="21" dur="1" fill="hold">
                                          <p:stCondLst>
                                            <p:cond delay="499"/>
                                          </p:stCondLst>
                                        </p:cTn>
                                        <p:tgtEl>
                                          <p:spTgt spid="7208"/>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nodeType="afterEffect">
                                  <p:stCondLst>
                                    <p:cond delay="1000"/>
                                  </p:stCondLst>
                                  <p:childTnLst>
                                    <p:set>
                                      <p:cBhvr>
                                        <p:cTn id="24" dur="1" fill="hold">
                                          <p:stCondLst>
                                            <p:cond delay="499"/>
                                          </p:stCondLst>
                                        </p:cTn>
                                        <p:tgtEl>
                                          <p:spTgt spid="7184"/>
                                        </p:tgtEl>
                                        <p:attrNameLst>
                                          <p:attrName>style.visibility</p:attrName>
                                        </p:attrNameLst>
                                      </p:cBhvr>
                                      <p:to>
                                        <p:strVal val="visible"/>
                                      </p:to>
                                    </p:set>
                                  </p:childTnLst>
                                </p:cTn>
                              </p:par>
                            </p:childTnLst>
                          </p:cTn>
                        </p:par>
                        <p:par>
                          <p:cTn id="25" fill="hold" nodeType="afterGroup">
                            <p:stCondLst>
                              <p:cond delay="6500"/>
                            </p:stCondLst>
                            <p:childTnLst>
                              <p:par>
                                <p:cTn id="26" presetID="2" presetClass="entr" presetSubtype="8" fill="hold" nodeType="afterEffect">
                                  <p:stCondLst>
                                    <p:cond delay="1000"/>
                                  </p:stCondLst>
                                  <p:childTnLst>
                                    <p:set>
                                      <p:cBhvr>
                                        <p:cTn id="27" dur="1" fill="hold">
                                          <p:stCondLst>
                                            <p:cond delay="0"/>
                                          </p:stCondLst>
                                        </p:cTn>
                                        <p:tgtEl>
                                          <p:spTgt spid="7257"/>
                                        </p:tgtEl>
                                        <p:attrNameLst>
                                          <p:attrName>style.visibility</p:attrName>
                                        </p:attrNameLst>
                                      </p:cBhvr>
                                      <p:to>
                                        <p:strVal val="visible"/>
                                      </p:to>
                                    </p:set>
                                    <p:anim calcmode="lin" valueType="num">
                                      <p:cBhvr additive="base">
                                        <p:cTn id="28" dur="500" fill="hold"/>
                                        <p:tgtEl>
                                          <p:spTgt spid="7257"/>
                                        </p:tgtEl>
                                        <p:attrNameLst>
                                          <p:attrName>ppt_x</p:attrName>
                                        </p:attrNameLst>
                                      </p:cBhvr>
                                      <p:tavLst>
                                        <p:tav tm="0">
                                          <p:val>
                                            <p:strVal val="0-#ppt_w/2"/>
                                          </p:val>
                                        </p:tav>
                                        <p:tav tm="100000">
                                          <p:val>
                                            <p:strVal val="#ppt_x"/>
                                          </p:val>
                                        </p:tav>
                                      </p:tavLst>
                                    </p:anim>
                                    <p:anim calcmode="lin" valueType="num">
                                      <p:cBhvr additive="base">
                                        <p:cTn id="29" dur="500" fill="hold"/>
                                        <p:tgtEl>
                                          <p:spTgt spid="725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8000"/>
                            </p:stCondLst>
                            <p:childTnLst>
                              <p:par>
                                <p:cTn id="31" presetID="1" presetClass="entr" presetSubtype="0" fill="hold" nodeType="afterEffect">
                                  <p:stCondLst>
                                    <p:cond delay="1000"/>
                                  </p:stCondLst>
                                  <p:childTnLst>
                                    <p:set>
                                      <p:cBhvr>
                                        <p:cTn id="32" dur="1" fill="hold">
                                          <p:stCondLst>
                                            <p:cond delay="499"/>
                                          </p:stCondLst>
                                        </p:cTn>
                                        <p:tgtEl>
                                          <p:spTgt spid="7258"/>
                                        </p:tgtEl>
                                        <p:attrNameLst>
                                          <p:attrName>style.visibility</p:attrName>
                                        </p:attrNameLst>
                                      </p:cBhvr>
                                      <p:to>
                                        <p:strVal val="visible"/>
                                      </p:to>
                                    </p:set>
                                  </p:childTnLst>
                                </p:cTn>
                              </p:par>
                            </p:childTnLst>
                          </p:cTn>
                        </p:par>
                        <p:par>
                          <p:cTn id="33" fill="hold" nodeType="afterGroup">
                            <p:stCondLst>
                              <p:cond delay="9500"/>
                            </p:stCondLst>
                            <p:childTnLst>
                              <p:par>
                                <p:cTn id="34" presetID="2" presetClass="entr" presetSubtype="8" fill="hold" nodeType="afterEffect">
                                  <p:stCondLst>
                                    <p:cond delay="1000"/>
                                  </p:stCondLst>
                                  <p:childTnLst>
                                    <p:set>
                                      <p:cBhvr>
                                        <p:cTn id="35" dur="1" fill="hold">
                                          <p:stCondLst>
                                            <p:cond delay="0"/>
                                          </p:stCondLst>
                                        </p:cTn>
                                        <p:tgtEl>
                                          <p:spTgt spid="7261"/>
                                        </p:tgtEl>
                                        <p:attrNameLst>
                                          <p:attrName>style.visibility</p:attrName>
                                        </p:attrNameLst>
                                      </p:cBhvr>
                                      <p:to>
                                        <p:strVal val="visible"/>
                                      </p:to>
                                    </p:set>
                                    <p:anim calcmode="lin" valueType="num">
                                      <p:cBhvr additive="base">
                                        <p:cTn id="36" dur="500" fill="hold"/>
                                        <p:tgtEl>
                                          <p:spTgt spid="7261"/>
                                        </p:tgtEl>
                                        <p:attrNameLst>
                                          <p:attrName>ppt_x</p:attrName>
                                        </p:attrNameLst>
                                      </p:cBhvr>
                                      <p:tavLst>
                                        <p:tav tm="0">
                                          <p:val>
                                            <p:strVal val="0-#ppt_w/2"/>
                                          </p:val>
                                        </p:tav>
                                        <p:tav tm="100000">
                                          <p:val>
                                            <p:strVal val="#ppt_x"/>
                                          </p:val>
                                        </p:tav>
                                      </p:tavLst>
                                    </p:anim>
                                    <p:anim calcmode="lin" valueType="num">
                                      <p:cBhvr additive="base">
                                        <p:cTn id="37" dur="500" fill="hold"/>
                                        <p:tgtEl>
                                          <p:spTgt spid="7261"/>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1000"/>
                            </p:stCondLst>
                            <p:childTnLst>
                              <p:par>
                                <p:cTn id="39" presetID="2" presetClass="entr" presetSubtype="8" fill="hold" nodeType="afterEffect">
                                  <p:stCondLst>
                                    <p:cond delay="1000"/>
                                  </p:stCondLst>
                                  <p:childTnLst>
                                    <p:set>
                                      <p:cBhvr>
                                        <p:cTn id="40" dur="1" fill="hold">
                                          <p:stCondLst>
                                            <p:cond delay="0"/>
                                          </p:stCondLst>
                                        </p:cTn>
                                        <p:tgtEl>
                                          <p:spTgt spid="7263"/>
                                        </p:tgtEl>
                                        <p:attrNameLst>
                                          <p:attrName>style.visibility</p:attrName>
                                        </p:attrNameLst>
                                      </p:cBhvr>
                                      <p:to>
                                        <p:strVal val="visible"/>
                                      </p:to>
                                    </p:set>
                                    <p:anim calcmode="lin" valueType="num">
                                      <p:cBhvr additive="base">
                                        <p:cTn id="41" dur="500" fill="hold"/>
                                        <p:tgtEl>
                                          <p:spTgt spid="7263"/>
                                        </p:tgtEl>
                                        <p:attrNameLst>
                                          <p:attrName>ppt_x</p:attrName>
                                        </p:attrNameLst>
                                      </p:cBhvr>
                                      <p:tavLst>
                                        <p:tav tm="0">
                                          <p:val>
                                            <p:strVal val="0-#ppt_w/2"/>
                                          </p:val>
                                        </p:tav>
                                        <p:tav tm="100000">
                                          <p:val>
                                            <p:strVal val="#ppt_x"/>
                                          </p:val>
                                        </p:tav>
                                      </p:tavLst>
                                    </p:anim>
                                    <p:anim calcmode="lin" valueType="num">
                                      <p:cBhvr additive="base">
                                        <p:cTn id="42" dur="500" fill="hold"/>
                                        <p:tgtEl>
                                          <p:spTgt spid="726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263"/>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265"/>
                                        </p:tgtEl>
                                        <p:attrNameLst>
                                          <p:attrName>style.visibility</p:attrName>
                                        </p:attrNameLst>
                                      </p:cBhvr>
                                      <p:to>
                                        <p:strVal val="visible"/>
                                      </p:to>
                                    </p:set>
                                    <p:anim calcmode="lin" valueType="num">
                                      <p:cBhvr additive="base">
                                        <p:cTn id="47" dur="500" fill="hold"/>
                                        <p:tgtEl>
                                          <p:spTgt spid="7265"/>
                                        </p:tgtEl>
                                        <p:attrNameLst>
                                          <p:attrName>ppt_x</p:attrName>
                                        </p:attrNameLst>
                                      </p:cBhvr>
                                      <p:tavLst>
                                        <p:tav tm="0">
                                          <p:val>
                                            <p:strVal val="0-#ppt_w/2"/>
                                          </p:val>
                                        </p:tav>
                                        <p:tav tm="100000">
                                          <p:val>
                                            <p:strVal val="#ppt_x"/>
                                          </p:val>
                                        </p:tav>
                                      </p:tavLst>
                                    </p:anim>
                                    <p:anim calcmode="lin" valueType="num">
                                      <p:cBhvr additive="base">
                                        <p:cTn id="48" dur="500" fill="hold"/>
                                        <p:tgtEl>
                                          <p:spTgt spid="7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0627498-1F7E-E94E-B174-8844F5947729}"/>
              </a:ext>
            </a:extLst>
          </p:cNvPr>
          <p:cNvSpPr>
            <a:spLocks noGrp="1" noChangeArrowheads="1"/>
          </p:cNvSpPr>
          <p:nvPr>
            <p:ph type="title"/>
          </p:nvPr>
        </p:nvSpPr>
        <p:spPr/>
        <p:txBody>
          <a:bodyPr/>
          <a:lstStyle/>
          <a:p>
            <a:r>
              <a:rPr lang="en-GB" altLang="en-US"/>
              <a:t>GPS Architecture</a:t>
            </a:r>
          </a:p>
        </p:txBody>
      </p:sp>
      <p:sp>
        <p:nvSpPr>
          <p:cNvPr id="110595" name="Rectangle 3">
            <a:extLst>
              <a:ext uri="{FF2B5EF4-FFF2-40B4-BE49-F238E27FC236}">
                <a16:creationId xmlns:a16="http://schemas.microsoft.com/office/drawing/2014/main" id="{8428F64F-8330-0848-B4CD-8E8E84C6D65B}"/>
              </a:ext>
            </a:extLst>
          </p:cNvPr>
          <p:cNvSpPr>
            <a:spLocks noGrp="1" noChangeArrowheads="1"/>
          </p:cNvSpPr>
          <p:nvPr>
            <p:ph type="body" idx="1"/>
          </p:nvPr>
        </p:nvSpPr>
        <p:spPr/>
        <p:txBody>
          <a:bodyPr/>
          <a:lstStyle/>
          <a:p>
            <a:pPr eaLnBrk="0" hangingPunct="0"/>
            <a:r>
              <a:rPr lang="en-US" altLang="en-US"/>
              <a:t>Operated by the US Department of Defense</a:t>
            </a:r>
          </a:p>
          <a:p>
            <a:pPr eaLnBrk="0" hangingPunct="0"/>
            <a:r>
              <a:rPr lang="en-US" altLang="en-US"/>
              <a:t>Available worldwide</a:t>
            </a:r>
          </a:p>
          <a:p>
            <a:pPr eaLnBrk="0" hangingPunct="0"/>
            <a:r>
              <a:rPr lang="en-US" altLang="en-US"/>
              <a:t>An independent system</a:t>
            </a:r>
          </a:p>
          <a:p>
            <a:pPr eaLnBrk="0" hangingPunct="0"/>
            <a:r>
              <a:rPr lang="en-US" altLang="en-US"/>
              <a:t>Consists of three segments:</a:t>
            </a:r>
          </a:p>
          <a:p>
            <a:pPr lvl="1" eaLnBrk="0" hangingPunct="0"/>
            <a:r>
              <a:rPr lang="en-US" altLang="en-US"/>
              <a:t>1. Space</a:t>
            </a:r>
          </a:p>
          <a:p>
            <a:pPr lvl="1" eaLnBrk="0" hangingPunct="0"/>
            <a:r>
              <a:rPr lang="en-US" altLang="en-US"/>
              <a:t>2. Control</a:t>
            </a:r>
          </a:p>
          <a:p>
            <a:pPr lvl="1" eaLnBrk="0" hangingPunct="0"/>
            <a:r>
              <a:rPr lang="en-US" altLang="en-US"/>
              <a:t>3. User</a:t>
            </a:r>
          </a:p>
          <a:p>
            <a:pPr>
              <a:buFontTx/>
              <a:buNone/>
            </a:pPr>
            <a:endParaRPr lang="en-GB" altLang="en-US"/>
          </a:p>
        </p:txBody>
      </p:sp>
      <p:sp>
        <p:nvSpPr>
          <p:cNvPr id="2" name="Slide Number Placeholder 1">
            <a:extLst>
              <a:ext uri="{FF2B5EF4-FFF2-40B4-BE49-F238E27FC236}">
                <a16:creationId xmlns:a16="http://schemas.microsoft.com/office/drawing/2014/main" id="{014DD960-459E-8545-AAEB-3AEC9280D1D4}"/>
              </a:ext>
            </a:extLst>
          </p:cNvPr>
          <p:cNvSpPr>
            <a:spLocks noGrp="1"/>
          </p:cNvSpPr>
          <p:nvPr>
            <p:ph type="sldNum" sz="quarter" idx="12"/>
          </p:nvPr>
        </p:nvSpPr>
        <p:spPr/>
        <p:txBody>
          <a:bodyPr/>
          <a:lstStyle/>
          <a:p>
            <a:fld id="{523BA762-FD51-DD42-A4ED-BDDCFD631F54}" type="slidenum">
              <a:rPr lang="en-US" smtClean="0"/>
              <a:t>2</a:t>
            </a:fld>
            <a:endParaRPr lang="en-US"/>
          </a:p>
        </p:txBody>
      </p:sp>
    </p:spTree>
    <p:extLst>
      <p:ext uri="{BB962C8B-B14F-4D97-AF65-F5344CB8AC3E}">
        <p14:creationId xmlns:p14="http://schemas.microsoft.com/office/powerpoint/2010/main" val="33807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AFDD77-2862-5C4D-A624-D74D31697D11}"/>
              </a:ext>
            </a:extLst>
          </p:cNvPr>
          <p:cNvSpPr>
            <a:spLocks noGrp="1" noChangeArrowheads="1"/>
          </p:cNvSpPr>
          <p:nvPr>
            <p:ph type="title"/>
          </p:nvPr>
        </p:nvSpPr>
        <p:spPr>
          <a:xfrm>
            <a:off x="457200" y="914400"/>
            <a:ext cx="8229600" cy="50323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t>Four satellites</a:t>
            </a:r>
            <a:br>
              <a:rPr lang="en-US" altLang="en-US" dirty="0"/>
            </a:br>
            <a:endParaRPr lang="en-US" altLang="en-US" dirty="0"/>
          </a:p>
        </p:txBody>
      </p:sp>
      <p:sp>
        <p:nvSpPr>
          <p:cNvPr id="11267" name="Rectangle 3">
            <a:extLst>
              <a:ext uri="{FF2B5EF4-FFF2-40B4-BE49-F238E27FC236}">
                <a16:creationId xmlns:a16="http://schemas.microsoft.com/office/drawing/2014/main" id="{6F2E365C-CEC2-184F-960D-8D736087BAA4}"/>
              </a:ext>
            </a:extLst>
          </p:cNvPr>
          <p:cNvSpPr>
            <a:spLocks noGrp="1" noChangeArrowheads="1"/>
          </p:cNvSpPr>
          <p:nvPr>
            <p:ph type="body" idx="1"/>
          </p:nvPr>
        </p:nvSpPr>
        <p:spPr>
          <a:xfrm>
            <a:off x="1066800" y="1450975"/>
            <a:ext cx="7772400" cy="46450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t>The fourth satellite discards the nonsense point.</a:t>
            </a:r>
          </a:p>
          <a:p>
            <a:r>
              <a:rPr lang="en-GB" altLang="en-US" dirty="0"/>
              <a:t>The fourth satellite provides three more redundant trilateration measurements that are averaged and thereby cancel your receiver's time related errors</a:t>
            </a:r>
          </a:p>
          <a:p>
            <a:r>
              <a:rPr lang="en-GB" altLang="en-US" dirty="0"/>
              <a:t>This is called a 3D, 3 Dimensional, position fix as it also provides </a:t>
            </a:r>
            <a:r>
              <a:rPr lang="en-GB" altLang="en-US" dirty="0" err="1"/>
              <a:t>altertude</a:t>
            </a:r>
            <a:r>
              <a:rPr lang="en-GB" altLang="en-US" dirty="0"/>
              <a:t>.</a:t>
            </a:r>
          </a:p>
          <a:p>
            <a:endParaRPr lang="en-US" altLang="en-US" dirty="0"/>
          </a:p>
        </p:txBody>
      </p:sp>
      <p:sp>
        <p:nvSpPr>
          <p:cNvPr id="2" name="Slide Number Placeholder 1">
            <a:extLst>
              <a:ext uri="{FF2B5EF4-FFF2-40B4-BE49-F238E27FC236}">
                <a16:creationId xmlns:a16="http://schemas.microsoft.com/office/drawing/2014/main" id="{127BB21D-8B9D-5646-AE33-DC580EE34B72}"/>
              </a:ext>
            </a:extLst>
          </p:cNvPr>
          <p:cNvSpPr>
            <a:spLocks noGrp="1"/>
          </p:cNvSpPr>
          <p:nvPr>
            <p:ph type="sldNum" sz="quarter" idx="12"/>
          </p:nvPr>
        </p:nvSpPr>
        <p:spPr/>
        <p:txBody>
          <a:bodyPr/>
          <a:lstStyle/>
          <a:p>
            <a:fld id="{523BA762-FD51-DD42-A4ED-BDDCFD631F54}" type="slidenum">
              <a:rPr lang="en-US" smtClean="0"/>
              <a:t>20</a:t>
            </a:fld>
            <a:endParaRPr lang="en-US"/>
          </a:p>
        </p:txBody>
      </p:sp>
    </p:spTree>
    <p:extLst>
      <p:ext uri="{BB962C8B-B14F-4D97-AF65-F5344CB8AC3E}">
        <p14:creationId xmlns:p14="http://schemas.microsoft.com/office/powerpoint/2010/main" val="175381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7EA4888-00B7-BC4A-B1A9-F0875101C7B0}"/>
              </a:ext>
            </a:extLst>
          </p:cNvPr>
          <p:cNvSpPr>
            <a:spLocks noGrp="1" noChangeArrowheads="1"/>
          </p:cNvSpPr>
          <p:nvPr>
            <p:ph type="title"/>
          </p:nvPr>
        </p:nvSpPr>
        <p:spPr/>
        <p:txBody>
          <a:bodyPr/>
          <a:lstStyle/>
          <a:p>
            <a:r>
              <a:rPr lang="en-US" altLang="en-US"/>
              <a:t>GPS Error Sources (meters)</a:t>
            </a:r>
          </a:p>
        </p:txBody>
      </p:sp>
      <p:sp>
        <p:nvSpPr>
          <p:cNvPr id="117763" name="Rectangle 3">
            <a:extLst>
              <a:ext uri="{FF2B5EF4-FFF2-40B4-BE49-F238E27FC236}">
                <a16:creationId xmlns:a16="http://schemas.microsoft.com/office/drawing/2014/main" id="{0CAFF68D-0D1C-2E4C-A358-1E6A2646469F}"/>
              </a:ext>
            </a:extLst>
          </p:cNvPr>
          <p:cNvSpPr>
            <a:spLocks noGrp="1" noChangeArrowheads="1"/>
          </p:cNvSpPr>
          <p:nvPr>
            <p:ph type="body" idx="1"/>
          </p:nvPr>
        </p:nvSpPr>
        <p:spPr>
          <a:xfrm>
            <a:off x="1108952" y="1600200"/>
            <a:ext cx="7577847" cy="4525963"/>
          </a:xfrm>
        </p:spPr>
        <p:txBody>
          <a:bodyPr>
            <a:normAutofit fontScale="92500" lnSpcReduction="20000"/>
          </a:bodyPr>
          <a:lstStyle/>
          <a:p>
            <a:pPr lvl="1">
              <a:buFontTx/>
              <a:buNone/>
            </a:pPr>
            <a:r>
              <a:rPr lang="en-US" altLang="en-US" dirty="0"/>
              <a:t>    						</a:t>
            </a:r>
            <a:r>
              <a:rPr lang="en-US" altLang="en-US" u="sng" dirty="0"/>
              <a:t>Standard L1 GPS</a:t>
            </a:r>
          </a:p>
          <a:p>
            <a:pPr lvl="1">
              <a:buFontTx/>
              <a:buNone/>
            </a:pPr>
            <a:endParaRPr lang="en-US" altLang="en-US" u="sng" dirty="0"/>
          </a:p>
          <a:p>
            <a:r>
              <a:rPr lang="en-US" altLang="en-US" sz="2000" dirty="0"/>
              <a:t>Satellite clock error			1.5</a:t>
            </a:r>
          </a:p>
          <a:p>
            <a:r>
              <a:rPr lang="en-US" altLang="en-US" sz="2000" dirty="0"/>
              <a:t>Satellite orbit error			2.5</a:t>
            </a:r>
          </a:p>
          <a:p>
            <a:r>
              <a:rPr lang="en-US" altLang="en-US" sz="2000" dirty="0"/>
              <a:t>Ionosphere error				5.0</a:t>
            </a:r>
          </a:p>
          <a:p>
            <a:r>
              <a:rPr lang="en-US" altLang="en-US" sz="2000" dirty="0"/>
              <a:t>Troposphere					0.5</a:t>
            </a:r>
          </a:p>
          <a:p>
            <a:r>
              <a:rPr lang="en-US" altLang="en-US" sz="2000" dirty="0"/>
              <a:t>Multipath and receiver errors	0.8</a:t>
            </a:r>
          </a:p>
          <a:p>
            <a:r>
              <a:rPr lang="en-US" altLang="en-US" sz="2000" dirty="0"/>
              <a:t>Total Error</a:t>
            </a:r>
            <a:r>
              <a:rPr lang="en-US" altLang="en-US" sz="2000" b="1" dirty="0"/>
              <a:t>					10.3m</a:t>
            </a:r>
          </a:p>
          <a:p>
            <a:endParaRPr lang="en-US" altLang="en-US" sz="2000" b="1" dirty="0"/>
          </a:p>
          <a:p>
            <a:pPr marL="0" indent="0">
              <a:buNone/>
            </a:pPr>
            <a:r>
              <a:rPr lang="en-US" altLang="en-US" sz="2000" dirty="0"/>
              <a:t>With more processing power for filtering, plus with a good antenna, a L1 C/A code GPS receiver can achieve position accuracy of &lt;2.5m with a 50% probability.</a:t>
            </a:r>
          </a:p>
          <a:p>
            <a:pPr marL="0" indent="0">
              <a:buNone/>
            </a:pPr>
            <a:r>
              <a:rPr lang="en-US" altLang="en-US" sz="2000" dirty="0"/>
              <a:t>Newer L1 receivers are now capable of receiving multiple constellations, typically GPS, GLONASS and BEIDOU, giving more satellites in clear line of sight and therefore able to achieve accuracies of 1.5m.</a:t>
            </a:r>
          </a:p>
          <a:p>
            <a:pPr marL="0" indent="0">
              <a:buNone/>
            </a:pPr>
            <a:endParaRPr lang="en-US" altLang="en-US" sz="2000" dirty="0"/>
          </a:p>
        </p:txBody>
      </p:sp>
      <p:sp>
        <p:nvSpPr>
          <p:cNvPr id="2" name="Slide Number Placeholder 1">
            <a:extLst>
              <a:ext uri="{FF2B5EF4-FFF2-40B4-BE49-F238E27FC236}">
                <a16:creationId xmlns:a16="http://schemas.microsoft.com/office/drawing/2014/main" id="{101938A3-C00F-3C4D-BA3A-27A5C89A3462}"/>
              </a:ext>
            </a:extLst>
          </p:cNvPr>
          <p:cNvSpPr>
            <a:spLocks noGrp="1"/>
          </p:cNvSpPr>
          <p:nvPr>
            <p:ph type="sldNum" sz="quarter" idx="12"/>
          </p:nvPr>
        </p:nvSpPr>
        <p:spPr/>
        <p:txBody>
          <a:bodyPr/>
          <a:lstStyle/>
          <a:p>
            <a:fld id="{523BA762-FD51-DD42-A4ED-BDDCFD631F54}" type="slidenum">
              <a:rPr lang="en-US" smtClean="0"/>
              <a:t>21</a:t>
            </a:fld>
            <a:endParaRPr lang="en-US"/>
          </a:p>
        </p:txBody>
      </p:sp>
    </p:spTree>
    <p:extLst>
      <p:ext uri="{BB962C8B-B14F-4D97-AF65-F5344CB8AC3E}">
        <p14:creationId xmlns:p14="http://schemas.microsoft.com/office/powerpoint/2010/main" val="57367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252FD79-4D90-1747-8B95-A4B9A848FB23}"/>
              </a:ext>
            </a:extLst>
          </p:cNvPr>
          <p:cNvSpPr>
            <a:spLocks noGrp="1" noChangeArrowheads="1"/>
          </p:cNvSpPr>
          <p:nvPr>
            <p:ph type="title"/>
          </p:nvPr>
        </p:nvSpPr>
        <p:spPr/>
        <p:txBody>
          <a:bodyPr/>
          <a:lstStyle/>
          <a:p>
            <a:r>
              <a:rPr lang="en-US" altLang="en-US">
                <a:effectLst>
                  <a:outerShdw blurRad="38100" dist="38100" dir="2700000" algn="tl">
                    <a:srgbClr val="000000"/>
                  </a:outerShdw>
                </a:effectLst>
              </a:rPr>
              <a:t>Ionospheric Effects</a:t>
            </a:r>
          </a:p>
        </p:txBody>
      </p:sp>
      <p:sp>
        <p:nvSpPr>
          <p:cNvPr id="120835" name="Rectangle 3">
            <a:extLst>
              <a:ext uri="{FF2B5EF4-FFF2-40B4-BE49-F238E27FC236}">
                <a16:creationId xmlns:a16="http://schemas.microsoft.com/office/drawing/2014/main" id="{9FB32132-BC69-F540-AE20-021ADEB3C735}"/>
              </a:ext>
            </a:extLst>
          </p:cNvPr>
          <p:cNvSpPr>
            <a:spLocks noGrp="1" noChangeArrowheads="1"/>
          </p:cNvSpPr>
          <p:nvPr>
            <p:ph type="body" idx="1"/>
          </p:nvPr>
        </p:nvSpPr>
        <p:spPr>
          <a:xfrm>
            <a:off x="609600" y="4800600"/>
            <a:ext cx="7772400" cy="1371600"/>
          </a:xfrm>
        </p:spPr>
        <p:txBody>
          <a:bodyPr/>
          <a:lstStyle/>
          <a:p>
            <a:pPr eaLnBrk="0" hangingPunct="0">
              <a:lnSpc>
                <a:spcPct val="90000"/>
              </a:lnSpc>
              <a:spcBef>
                <a:spcPct val="0"/>
              </a:spcBef>
            </a:pPr>
            <a:r>
              <a:rPr lang="en-US" altLang="en-US" sz="2800" dirty="0"/>
              <a:t>Ionosphere is a layer of the atmosphere filled with charged particles that delay the signal from the 	satellite to the receiver.</a:t>
            </a:r>
          </a:p>
        </p:txBody>
      </p:sp>
      <p:grpSp>
        <p:nvGrpSpPr>
          <p:cNvPr id="120836" name="Group 4">
            <a:extLst>
              <a:ext uri="{FF2B5EF4-FFF2-40B4-BE49-F238E27FC236}">
                <a16:creationId xmlns:a16="http://schemas.microsoft.com/office/drawing/2014/main" id="{2674ABF9-E6A5-6A42-BA8F-F8B87956308A}"/>
              </a:ext>
            </a:extLst>
          </p:cNvPr>
          <p:cNvGrpSpPr>
            <a:grpSpLocks/>
          </p:cNvGrpSpPr>
          <p:nvPr/>
        </p:nvGrpSpPr>
        <p:grpSpPr bwMode="auto">
          <a:xfrm>
            <a:off x="2514600" y="1905000"/>
            <a:ext cx="801688" cy="671513"/>
            <a:chOff x="2448" y="732"/>
            <a:chExt cx="505" cy="423"/>
          </a:xfrm>
        </p:grpSpPr>
        <p:sp>
          <p:nvSpPr>
            <p:cNvPr id="120837" name="Freeform 5">
              <a:extLst>
                <a:ext uri="{FF2B5EF4-FFF2-40B4-BE49-F238E27FC236}">
                  <a16:creationId xmlns:a16="http://schemas.microsoft.com/office/drawing/2014/main" id="{E462CD16-C555-A845-864A-5D31012C9811}"/>
                </a:ext>
              </a:extLst>
            </p:cNvPr>
            <p:cNvSpPr>
              <a:spLocks/>
            </p:cNvSpPr>
            <p:nvPr/>
          </p:nvSpPr>
          <p:spPr bwMode="auto">
            <a:xfrm>
              <a:off x="2627" y="882"/>
              <a:ext cx="175" cy="198"/>
            </a:xfrm>
            <a:custGeom>
              <a:avLst/>
              <a:gdLst>
                <a:gd name="T0" fmla="*/ 19 w 175"/>
                <a:gd name="T1" fmla="*/ 31 h 198"/>
                <a:gd name="T2" fmla="*/ 16 w 175"/>
                <a:gd name="T3" fmla="*/ 31 h 198"/>
                <a:gd name="T4" fmla="*/ 13 w 175"/>
                <a:gd name="T5" fmla="*/ 35 h 198"/>
                <a:gd name="T6" fmla="*/ 8 w 175"/>
                <a:gd name="T7" fmla="*/ 41 h 198"/>
                <a:gd name="T8" fmla="*/ 5 w 175"/>
                <a:gd name="T9" fmla="*/ 42 h 198"/>
                <a:gd name="T10" fmla="*/ 3 w 175"/>
                <a:gd name="T11" fmla="*/ 46 h 198"/>
                <a:gd name="T12" fmla="*/ 4 w 175"/>
                <a:gd name="T13" fmla="*/ 53 h 198"/>
                <a:gd name="T14" fmla="*/ 3 w 175"/>
                <a:gd name="T15" fmla="*/ 60 h 198"/>
                <a:gd name="T16" fmla="*/ 0 w 175"/>
                <a:gd name="T17" fmla="*/ 63 h 198"/>
                <a:gd name="T18" fmla="*/ 3 w 175"/>
                <a:gd name="T19" fmla="*/ 66 h 198"/>
                <a:gd name="T20" fmla="*/ 1 w 175"/>
                <a:gd name="T21" fmla="*/ 70 h 198"/>
                <a:gd name="T22" fmla="*/ 38 w 175"/>
                <a:gd name="T23" fmla="*/ 174 h 198"/>
                <a:gd name="T24" fmla="*/ 39 w 175"/>
                <a:gd name="T25" fmla="*/ 177 h 198"/>
                <a:gd name="T26" fmla="*/ 40 w 175"/>
                <a:gd name="T27" fmla="*/ 180 h 198"/>
                <a:gd name="T28" fmla="*/ 44 w 175"/>
                <a:gd name="T29" fmla="*/ 185 h 198"/>
                <a:gd name="T30" fmla="*/ 47 w 175"/>
                <a:gd name="T31" fmla="*/ 185 h 198"/>
                <a:gd name="T32" fmla="*/ 49 w 175"/>
                <a:gd name="T33" fmla="*/ 191 h 198"/>
                <a:gd name="T34" fmla="*/ 55 w 175"/>
                <a:gd name="T35" fmla="*/ 192 h 198"/>
                <a:gd name="T36" fmla="*/ 59 w 175"/>
                <a:gd name="T37" fmla="*/ 195 h 198"/>
                <a:gd name="T38" fmla="*/ 63 w 175"/>
                <a:gd name="T39" fmla="*/ 197 h 198"/>
                <a:gd name="T40" fmla="*/ 69 w 175"/>
                <a:gd name="T41" fmla="*/ 195 h 198"/>
                <a:gd name="T42" fmla="*/ 72 w 175"/>
                <a:gd name="T43" fmla="*/ 193 h 198"/>
                <a:gd name="T44" fmla="*/ 155 w 175"/>
                <a:gd name="T45" fmla="*/ 164 h 198"/>
                <a:gd name="T46" fmla="*/ 158 w 175"/>
                <a:gd name="T47" fmla="*/ 161 h 198"/>
                <a:gd name="T48" fmla="*/ 164 w 175"/>
                <a:gd name="T49" fmla="*/ 158 h 198"/>
                <a:gd name="T50" fmla="*/ 163 w 175"/>
                <a:gd name="T51" fmla="*/ 155 h 198"/>
                <a:gd name="T52" fmla="*/ 168 w 175"/>
                <a:gd name="T53" fmla="*/ 150 h 198"/>
                <a:gd name="T54" fmla="*/ 170 w 175"/>
                <a:gd name="T55" fmla="*/ 146 h 198"/>
                <a:gd name="T56" fmla="*/ 170 w 175"/>
                <a:gd name="T57" fmla="*/ 143 h 198"/>
                <a:gd name="T58" fmla="*/ 172 w 175"/>
                <a:gd name="T59" fmla="*/ 138 h 198"/>
                <a:gd name="T60" fmla="*/ 171 w 175"/>
                <a:gd name="T61" fmla="*/ 132 h 198"/>
                <a:gd name="T62" fmla="*/ 173 w 175"/>
                <a:gd name="T63" fmla="*/ 128 h 198"/>
                <a:gd name="T64" fmla="*/ 172 w 175"/>
                <a:gd name="T65" fmla="*/ 121 h 198"/>
                <a:gd name="T66" fmla="*/ 139 w 175"/>
                <a:gd name="T67" fmla="*/ 23 h 198"/>
                <a:gd name="T68" fmla="*/ 138 w 175"/>
                <a:gd name="T69" fmla="*/ 17 h 198"/>
                <a:gd name="T70" fmla="*/ 134 w 175"/>
                <a:gd name="T71" fmla="*/ 14 h 198"/>
                <a:gd name="T72" fmla="*/ 130 w 175"/>
                <a:gd name="T73" fmla="*/ 9 h 198"/>
                <a:gd name="T74" fmla="*/ 126 w 175"/>
                <a:gd name="T75" fmla="*/ 7 h 198"/>
                <a:gd name="T76" fmla="*/ 122 w 175"/>
                <a:gd name="T77" fmla="*/ 4 h 198"/>
                <a:gd name="T78" fmla="*/ 118 w 175"/>
                <a:gd name="T79" fmla="*/ 3 h 198"/>
                <a:gd name="T80" fmla="*/ 114 w 175"/>
                <a:gd name="T81" fmla="*/ 0 h 198"/>
                <a:gd name="T82" fmla="*/ 111 w 175"/>
                <a:gd name="T83" fmla="*/ 1 h 198"/>
                <a:gd name="T84" fmla="*/ 105 w 175"/>
                <a:gd name="T85" fmla="*/ 4 h 198"/>
                <a:gd name="T86" fmla="*/ 101 w 175"/>
                <a:gd name="T87" fmla="*/ 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98">
                  <a:moveTo>
                    <a:pt x="101" y="1"/>
                  </a:moveTo>
                  <a:lnTo>
                    <a:pt x="19" y="31"/>
                  </a:lnTo>
                  <a:lnTo>
                    <a:pt x="19" y="31"/>
                  </a:lnTo>
                  <a:lnTo>
                    <a:pt x="19" y="31"/>
                  </a:lnTo>
                  <a:lnTo>
                    <a:pt x="16" y="35"/>
                  </a:lnTo>
                  <a:lnTo>
                    <a:pt x="16" y="31"/>
                  </a:lnTo>
                  <a:lnTo>
                    <a:pt x="13" y="33"/>
                  </a:lnTo>
                  <a:lnTo>
                    <a:pt x="13" y="35"/>
                  </a:lnTo>
                  <a:lnTo>
                    <a:pt x="13" y="35"/>
                  </a:lnTo>
                  <a:lnTo>
                    <a:pt x="10" y="37"/>
                  </a:lnTo>
                  <a:lnTo>
                    <a:pt x="10" y="37"/>
                  </a:lnTo>
                  <a:lnTo>
                    <a:pt x="8" y="41"/>
                  </a:lnTo>
                  <a:lnTo>
                    <a:pt x="8" y="41"/>
                  </a:lnTo>
                  <a:lnTo>
                    <a:pt x="5" y="42"/>
                  </a:lnTo>
                  <a:lnTo>
                    <a:pt x="5" y="42"/>
                  </a:lnTo>
                  <a:lnTo>
                    <a:pt x="6" y="45"/>
                  </a:lnTo>
                  <a:lnTo>
                    <a:pt x="3" y="46"/>
                  </a:lnTo>
                  <a:lnTo>
                    <a:pt x="3" y="46"/>
                  </a:lnTo>
                  <a:lnTo>
                    <a:pt x="3" y="49"/>
                  </a:lnTo>
                  <a:lnTo>
                    <a:pt x="4" y="53"/>
                  </a:lnTo>
                  <a:lnTo>
                    <a:pt x="4" y="53"/>
                  </a:lnTo>
                  <a:lnTo>
                    <a:pt x="1" y="57"/>
                  </a:lnTo>
                  <a:lnTo>
                    <a:pt x="1" y="57"/>
                  </a:lnTo>
                  <a:lnTo>
                    <a:pt x="3" y="60"/>
                  </a:lnTo>
                  <a:lnTo>
                    <a:pt x="3" y="60"/>
                  </a:lnTo>
                  <a:lnTo>
                    <a:pt x="3" y="60"/>
                  </a:lnTo>
                  <a:lnTo>
                    <a:pt x="0" y="63"/>
                  </a:lnTo>
                  <a:lnTo>
                    <a:pt x="3" y="62"/>
                  </a:lnTo>
                  <a:lnTo>
                    <a:pt x="1" y="67"/>
                  </a:lnTo>
                  <a:lnTo>
                    <a:pt x="3" y="66"/>
                  </a:lnTo>
                  <a:lnTo>
                    <a:pt x="1" y="70"/>
                  </a:lnTo>
                  <a:lnTo>
                    <a:pt x="1" y="70"/>
                  </a:lnTo>
                  <a:lnTo>
                    <a:pt x="1" y="70"/>
                  </a:lnTo>
                  <a:lnTo>
                    <a:pt x="3" y="76"/>
                  </a:lnTo>
                  <a:lnTo>
                    <a:pt x="34" y="172"/>
                  </a:lnTo>
                  <a:lnTo>
                    <a:pt x="38" y="174"/>
                  </a:lnTo>
                  <a:lnTo>
                    <a:pt x="37" y="171"/>
                  </a:lnTo>
                  <a:lnTo>
                    <a:pt x="38" y="174"/>
                  </a:lnTo>
                  <a:lnTo>
                    <a:pt x="39" y="177"/>
                  </a:lnTo>
                  <a:lnTo>
                    <a:pt x="39" y="177"/>
                  </a:lnTo>
                  <a:lnTo>
                    <a:pt x="39" y="177"/>
                  </a:lnTo>
                  <a:lnTo>
                    <a:pt x="40" y="180"/>
                  </a:lnTo>
                  <a:lnTo>
                    <a:pt x="43" y="183"/>
                  </a:lnTo>
                  <a:lnTo>
                    <a:pt x="43" y="183"/>
                  </a:lnTo>
                  <a:lnTo>
                    <a:pt x="44" y="185"/>
                  </a:lnTo>
                  <a:lnTo>
                    <a:pt x="44" y="185"/>
                  </a:lnTo>
                  <a:lnTo>
                    <a:pt x="45" y="188"/>
                  </a:lnTo>
                  <a:lnTo>
                    <a:pt x="47" y="185"/>
                  </a:lnTo>
                  <a:lnTo>
                    <a:pt x="48" y="188"/>
                  </a:lnTo>
                  <a:lnTo>
                    <a:pt x="48" y="188"/>
                  </a:lnTo>
                  <a:lnTo>
                    <a:pt x="49" y="191"/>
                  </a:lnTo>
                  <a:lnTo>
                    <a:pt x="52" y="192"/>
                  </a:lnTo>
                  <a:lnTo>
                    <a:pt x="52" y="192"/>
                  </a:lnTo>
                  <a:lnTo>
                    <a:pt x="55" y="192"/>
                  </a:lnTo>
                  <a:lnTo>
                    <a:pt x="55" y="192"/>
                  </a:lnTo>
                  <a:lnTo>
                    <a:pt x="56" y="195"/>
                  </a:lnTo>
                  <a:lnTo>
                    <a:pt x="59" y="195"/>
                  </a:lnTo>
                  <a:lnTo>
                    <a:pt x="59" y="195"/>
                  </a:lnTo>
                  <a:lnTo>
                    <a:pt x="63" y="197"/>
                  </a:lnTo>
                  <a:lnTo>
                    <a:pt x="63" y="197"/>
                  </a:lnTo>
                  <a:lnTo>
                    <a:pt x="66" y="196"/>
                  </a:lnTo>
                  <a:lnTo>
                    <a:pt x="66" y="196"/>
                  </a:lnTo>
                  <a:lnTo>
                    <a:pt x="69" y="195"/>
                  </a:lnTo>
                  <a:lnTo>
                    <a:pt x="69" y="195"/>
                  </a:lnTo>
                  <a:lnTo>
                    <a:pt x="69" y="195"/>
                  </a:lnTo>
                  <a:lnTo>
                    <a:pt x="72" y="193"/>
                  </a:lnTo>
                  <a:lnTo>
                    <a:pt x="72" y="193"/>
                  </a:lnTo>
                  <a:lnTo>
                    <a:pt x="152" y="165"/>
                  </a:lnTo>
                  <a:lnTo>
                    <a:pt x="155" y="164"/>
                  </a:lnTo>
                  <a:lnTo>
                    <a:pt x="155" y="164"/>
                  </a:lnTo>
                  <a:lnTo>
                    <a:pt x="158" y="161"/>
                  </a:lnTo>
                  <a:lnTo>
                    <a:pt x="158" y="161"/>
                  </a:lnTo>
                  <a:lnTo>
                    <a:pt x="161" y="159"/>
                  </a:lnTo>
                  <a:lnTo>
                    <a:pt x="161" y="159"/>
                  </a:lnTo>
                  <a:lnTo>
                    <a:pt x="164" y="158"/>
                  </a:lnTo>
                  <a:lnTo>
                    <a:pt x="164" y="158"/>
                  </a:lnTo>
                  <a:lnTo>
                    <a:pt x="164" y="158"/>
                  </a:lnTo>
                  <a:lnTo>
                    <a:pt x="163" y="155"/>
                  </a:lnTo>
                  <a:lnTo>
                    <a:pt x="166" y="154"/>
                  </a:lnTo>
                  <a:lnTo>
                    <a:pt x="169" y="152"/>
                  </a:lnTo>
                  <a:lnTo>
                    <a:pt x="168" y="150"/>
                  </a:lnTo>
                  <a:lnTo>
                    <a:pt x="168" y="150"/>
                  </a:lnTo>
                  <a:lnTo>
                    <a:pt x="171" y="149"/>
                  </a:lnTo>
                  <a:lnTo>
                    <a:pt x="170" y="146"/>
                  </a:lnTo>
                  <a:lnTo>
                    <a:pt x="171" y="149"/>
                  </a:lnTo>
                  <a:lnTo>
                    <a:pt x="170" y="146"/>
                  </a:lnTo>
                  <a:lnTo>
                    <a:pt x="170" y="143"/>
                  </a:lnTo>
                  <a:lnTo>
                    <a:pt x="172" y="138"/>
                  </a:lnTo>
                  <a:lnTo>
                    <a:pt x="172" y="138"/>
                  </a:lnTo>
                  <a:lnTo>
                    <a:pt x="172" y="138"/>
                  </a:lnTo>
                  <a:lnTo>
                    <a:pt x="171" y="135"/>
                  </a:lnTo>
                  <a:lnTo>
                    <a:pt x="171" y="135"/>
                  </a:lnTo>
                  <a:lnTo>
                    <a:pt x="171" y="132"/>
                  </a:lnTo>
                  <a:lnTo>
                    <a:pt x="171" y="132"/>
                  </a:lnTo>
                  <a:lnTo>
                    <a:pt x="174" y="131"/>
                  </a:lnTo>
                  <a:lnTo>
                    <a:pt x="173" y="128"/>
                  </a:lnTo>
                  <a:lnTo>
                    <a:pt x="173" y="128"/>
                  </a:lnTo>
                  <a:lnTo>
                    <a:pt x="173" y="125"/>
                  </a:lnTo>
                  <a:lnTo>
                    <a:pt x="172" y="121"/>
                  </a:lnTo>
                  <a:lnTo>
                    <a:pt x="172" y="121"/>
                  </a:lnTo>
                  <a:lnTo>
                    <a:pt x="137" y="27"/>
                  </a:lnTo>
                  <a:lnTo>
                    <a:pt x="139" y="23"/>
                  </a:lnTo>
                  <a:lnTo>
                    <a:pt x="136" y="24"/>
                  </a:lnTo>
                  <a:lnTo>
                    <a:pt x="136" y="21"/>
                  </a:lnTo>
                  <a:lnTo>
                    <a:pt x="138" y="17"/>
                  </a:lnTo>
                  <a:lnTo>
                    <a:pt x="135" y="17"/>
                  </a:lnTo>
                  <a:lnTo>
                    <a:pt x="134" y="14"/>
                  </a:lnTo>
                  <a:lnTo>
                    <a:pt x="134" y="14"/>
                  </a:lnTo>
                  <a:lnTo>
                    <a:pt x="134" y="14"/>
                  </a:lnTo>
                  <a:lnTo>
                    <a:pt x="133" y="12"/>
                  </a:lnTo>
                  <a:lnTo>
                    <a:pt x="130" y="9"/>
                  </a:lnTo>
                  <a:lnTo>
                    <a:pt x="130" y="9"/>
                  </a:lnTo>
                  <a:lnTo>
                    <a:pt x="130" y="9"/>
                  </a:lnTo>
                  <a:lnTo>
                    <a:pt x="126" y="7"/>
                  </a:lnTo>
                  <a:lnTo>
                    <a:pt x="126" y="7"/>
                  </a:lnTo>
                  <a:lnTo>
                    <a:pt x="126" y="7"/>
                  </a:lnTo>
                  <a:lnTo>
                    <a:pt x="122" y="4"/>
                  </a:lnTo>
                  <a:lnTo>
                    <a:pt x="122" y="4"/>
                  </a:lnTo>
                  <a:lnTo>
                    <a:pt x="121" y="2"/>
                  </a:lnTo>
                  <a:lnTo>
                    <a:pt x="118" y="3"/>
                  </a:lnTo>
                  <a:lnTo>
                    <a:pt x="118" y="3"/>
                  </a:lnTo>
                  <a:lnTo>
                    <a:pt x="118" y="3"/>
                  </a:lnTo>
                  <a:lnTo>
                    <a:pt x="114" y="0"/>
                  </a:lnTo>
                  <a:lnTo>
                    <a:pt x="114" y="0"/>
                  </a:lnTo>
                  <a:lnTo>
                    <a:pt x="111" y="1"/>
                  </a:lnTo>
                  <a:lnTo>
                    <a:pt x="111" y="1"/>
                  </a:lnTo>
                  <a:lnTo>
                    <a:pt x="108" y="0"/>
                  </a:lnTo>
                  <a:lnTo>
                    <a:pt x="108" y="0"/>
                  </a:lnTo>
                  <a:lnTo>
                    <a:pt x="105" y="4"/>
                  </a:lnTo>
                  <a:lnTo>
                    <a:pt x="104" y="0"/>
                  </a:lnTo>
                  <a:lnTo>
                    <a:pt x="101" y="1"/>
                  </a:lnTo>
                  <a:lnTo>
                    <a:pt x="101" y="1"/>
                  </a:lnTo>
                  <a:lnTo>
                    <a:pt x="101" y="1"/>
                  </a:lnTo>
                </a:path>
              </a:pathLst>
            </a:custGeom>
            <a:solidFill>
              <a:srgbClr val="FFFFFF"/>
            </a:solidFill>
            <a:ln w="12700" cap="rnd"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38" name="Freeform 6">
              <a:extLst>
                <a:ext uri="{FF2B5EF4-FFF2-40B4-BE49-F238E27FC236}">
                  <a16:creationId xmlns:a16="http://schemas.microsoft.com/office/drawing/2014/main" id="{6FABD6BC-2F4E-D048-AE2A-22A34C172054}"/>
                </a:ext>
              </a:extLst>
            </p:cNvPr>
            <p:cNvSpPr>
              <a:spLocks/>
            </p:cNvSpPr>
            <p:nvPr/>
          </p:nvSpPr>
          <p:spPr bwMode="auto">
            <a:xfrm>
              <a:off x="2745" y="732"/>
              <a:ext cx="208" cy="318"/>
            </a:xfrm>
            <a:custGeom>
              <a:avLst/>
              <a:gdLst>
                <a:gd name="T0" fmla="*/ 119 w 208"/>
                <a:gd name="T1" fmla="*/ 0 h 318"/>
                <a:gd name="T2" fmla="*/ 0 w 208"/>
                <a:gd name="T3" fmla="*/ 40 h 318"/>
                <a:gd name="T4" fmla="*/ 88 w 208"/>
                <a:gd name="T5" fmla="*/ 317 h 318"/>
                <a:gd name="T6" fmla="*/ 207 w 208"/>
                <a:gd name="T7" fmla="*/ 272 h 318"/>
                <a:gd name="T8" fmla="*/ 119 w 208"/>
                <a:gd name="T9" fmla="*/ 0 h 318"/>
              </a:gdLst>
              <a:ahLst/>
              <a:cxnLst>
                <a:cxn ang="0">
                  <a:pos x="T0" y="T1"/>
                </a:cxn>
                <a:cxn ang="0">
                  <a:pos x="T2" y="T3"/>
                </a:cxn>
                <a:cxn ang="0">
                  <a:pos x="T4" y="T5"/>
                </a:cxn>
                <a:cxn ang="0">
                  <a:pos x="T6" y="T7"/>
                </a:cxn>
                <a:cxn ang="0">
                  <a:pos x="T8" y="T9"/>
                </a:cxn>
              </a:cxnLst>
              <a:rect l="0" t="0" r="r" b="b"/>
              <a:pathLst>
                <a:path w="208" h="318">
                  <a:moveTo>
                    <a:pt x="119" y="0"/>
                  </a:moveTo>
                  <a:lnTo>
                    <a:pt x="0" y="40"/>
                  </a:lnTo>
                  <a:lnTo>
                    <a:pt x="88" y="317"/>
                  </a:lnTo>
                  <a:lnTo>
                    <a:pt x="207" y="272"/>
                  </a:lnTo>
                  <a:lnTo>
                    <a:pt x="119" y="0"/>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39" name="Freeform 7">
              <a:extLst>
                <a:ext uri="{FF2B5EF4-FFF2-40B4-BE49-F238E27FC236}">
                  <a16:creationId xmlns:a16="http://schemas.microsoft.com/office/drawing/2014/main" id="{0EB836F0-670D-8841-99EC-BF99669B602D}"/>
                </a:ext>
              </a:extLst>
            </p:cNvPr>
            <p:cNvSpPr>
              <a:spLocks/>
            </p:cNvSpPr>
            <p:nvPr/>
          </p:nvSpPr>
          <p:spPr bwMode="auto">
            <a:xfrm>
              <a:off x="2448" y="837"/>
              <a:ext cx="208" cy="318"/>
            </a:xfrm>
            <a:custGeom>
              <a:avLst/>
              <a:gdLst>
                <a:gd name="T0" fmla="*/ 122 w 208"/>
                <a:gd name="T1" fmla="*/ 0 h 318"/>
                <a:gd name="T2" fmla="*/ 0 w 208"/>
                <a:gd name="T3" fmla="*/ 42 h 318"/>
                <a:gd name="T4" fmla="*/ 91 w 208"/>
                <a:gd name="T5" fmla="*/ 317 h 318"/>
                <a:gd name="T6" fmla="*/ 207 w 208"/>
                <a:gd name="T7" fmla="*/ 274 h 318"/>
                <a:gd name="T8" fmla="*/ 122 w 208"/>
                <a:gd name="T9" fmla="*/ 0 h 318"/>
              </a:gdLst>
              <a:ahLst/>
              <a:cxnLst>
                <a:cxn ang="0">
                  <a:pos x="T0" y="T1"/>
                </a:cxn>
                <a:cxn ang="0">
                  <a:pos x="T2" y="T3"/>
                </a:cxn>
                <a:cxn ang="0">
                  <a:pos x="T4" y="T5"/>
                </a:cxn>
                <a:cxn ang="0">
                  <a:pos x="T6" y="T7"/>
                </a:cxn>
                <a:cxn ang="0">
                  <a:pos x="T8" y="T9"/>
                </a:cxn>
              </a:cxnLst>
              <a:rect l="0" t="0" r="r" b="b"/>
              <a:pathLst>
                <a:path w="208" h="318">
                  <a:moveTo>
                    <a:pt x="122" y="0"/>
                  </a:moveTo>
                  <a:lnTo>
                    <a:pt x="0" y="42"/>
                  </a:lnTo>
                  <a:lnTo>
                    <a:pt x="91" y="317"/>
                  </a:lnTo>
                  <a:lnTo>
                    <a:pt x="207" y="274"/>
                  </a:lnTo>
                  <a:lnTo>
                    <a:pt x="122" y="0"/>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40" name="Freeform 8">
              <a:extLst>
                <a:ext uri="{FF2B5EF4-FFF2-40B4-BE49-F238E27FC236}">
                  <a16:creationId xmlns:a16="http://schemas.microsoft.com/office/drawing/2014/main" id="{D0208F31-2D86-7F49-A3A1-D498824378F7}"/>
                </a:ext>
              </a:extLst>
            </p:cNvPr>
            <p:cNvSpPr>
              <a:spLocks/>
            </p:cNvSpPr>
            <p:nvPr/>
          </p:nvSpPr>
          <p:spPr bwMode="auto">
            <a:xfrm>
              <a:off x="2610" y="863"/>
              <a:ext cx="80" cy="79"/>
            </a:xfrm>
            <a:custGeom>
              <a:avLst/>
              <a:gdLst>
                <a:gd name="T0" fmla="*/ 79 w 80"/>
                <a:gd name="T1" fmla="*/ 0 h 79"/>
                <a:gd name="T2" fmla="*/ 5 w 80"/>
                <a:gd name="T3" fmla="*/ 29 h 79"/>
                <a:gd name="T4" fmla="*/ 5 w 80"/>
                <a:gd name="T5" fmla="*/ 29 h 79"/>
                <a:gd name="T6" fmla="*/ 6 w 80"/>
                <a:gd name="T7" fmla="*/ 35 h 79"/>
                <a:gd name="T8" fmla="*/ 6 w 80"/>
                <a:gd name="T9" fmla="*/ 35 h 79"/>
                <a:gd name="T10" fmla="*/ 6 w 80"/>
                <a:gd name="T11" fmla="*/ 35 h 79"/>
                <a:gd name="T12" fmla="*/ 4 w 80"/>
                <a:gd name="T13" fmla="*/ 43 h 79"/>
                <a:gd name="T14" fmla="*/ 4 w 80"/>
                <a:gd name="T15" fmla="*/ 43 h 79"/>
                <a:gd name="T16" fmla="*/ 5 w 80"/>
                <a:gd name="T17" fmla="*/ 46 h 79"/>
                <a:gd name="T18" fmla="*/ 6 w 80"/>
                <a:gd name="T19" fmla="*/ 49 h 79"/>
                <a:gd name="T20" fmla="*/ 6 w 80"/>
                <a:gd name="T21" fmla="*/ 49 h 79"/>
                <a:gd name="T22" fmla="*/ 0 w 80"/>
                <a:gd name="T23" fmla="*/ 37 h 79"/>
                <a:gd name="T24" fmla="*/ 3 w 80"/>
                <a:gd name="T25" fmla="*/ 47 h 79"/>
                <a:gd name="T26" fmla="*/ 3 w 80"/>
                <a:gd name="T27" fmla="*/ 47 h 79"/>
                <a:gd name="T28" fmla="*/ 3 w 80"/>
                <a:gd name="T29" fmla="*/ 50 h 79"/>
                <a:gd name="T30" fmla="*/ 3 w 80"/>
                <a:gd name="T31" fmla="*/ 53 h 79"/>
                <a:gd name="T32" fmla="*/ 0 w 80"/>
                <a:gd name="T33" fmla="*/ 54 h 79"/>
                <a:gd name="T34" fmla="*/ 1 w 80"/>
                <a:gd name="T35" fmla="*/ 56 h 79"/>
                <a:gd name="T36" fmla="*/ 1 w 80"/>
                <a:gd name="T37" fmla="*/ 56 h 79"/>
                <a:gd name="T38" fmla="*/ 1 w 80"/>
                <a:gd name="T39" fmla="*/ 56 h 79"/>
                <a:gd name="T40" fmla="*/ 3 w 80"/>
                <a:gd name="T41" fmla="*/ 64 h 79"/>
                <a:gd name="T42" fmla="*/ 0 w 80"/>
                <a:gd name="T43" fmla="*/ 65 h 79"/>
                <a:gd name="T44" fmla="*/ 0 w 80"/>
                <a:gd name="T45" fmla="*/ 68 h 79"/>
                <a:gd name="T46" fmla="*/ 2 w 80"/>
                <a:gd name="T47" fmla="*/ 74 h 79"/>
                <a:gd name="T48" fmla="*/ 2 w 80"/>
                <a:gd name="T49" fmla="*/ 74 h 79"/>
                <a:gd name="T50" fmla="*/ 0 w 80"/>
                <a:gd name="T51" fmla="*/ 68 h 79"/>
                <a:gd name="T52" fmla="*/ 3 w 80"/>
                <a:gd name="T53" fmla="*/ 78 h 79"/>
                <a:gd name="T54" fmla="*/ 3 w 80"/>
                <a:gd name="T55" fmla="*/ 78 h 79"/>
                <a:gd name="T56" fmla="*/ 0 w 80"/>
                <a:gd name="T57" fmla="*/ 78 h 79"/>
                <a:gd name="T58" fmla="*/ 0 w 80"/>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79">
                  <a:moveTo>
                    <a:pt x="79" y="0"/>
                  </a:moveTo>
                  <a:lnTo>
                    <a:pt x="5" y="29"/>
                  </a:lnTo>
                  <a:lnTo>
                    <a:pt x="5" y="29"/>
                  </a:lnTo>
                  <a:lnTo>
                    <a:pt x="6" y="35"/>
                  </a:lnTo>
                  <a:lnTo>
                    <a:pt x="6" y="35"/>
                  </a:lnTo>
                  <a:lnTo>
                    <a:pt x="6" y="35"/>
                  </a:lnTo>
                  <a:lnTo>
                    <a:pt x="4" y="43"/>
                  </a:lnTo>
                  <a:lnTo>
                    <a:pt x="4" y="43"/>
                  </a:lnTo>
                  <a:lnTo>
                    <a:pt x="5" y="46"/>
                  </a:lnTo>
                  <a:lnTo>
                    <a:pt x="6" y="49"/>
                  </a:lnTo>
                  <a:lnTo>
                    <a:pt x="6" y="49"/>
                  </a:lnTo>
                  <a:lnTo>
                    <a:pt x="0" y="37"/>
                  </a:lnTo>
                  <a:lnTo>
                    <a:pt x="3" y="47"/>
                  </a:lnTo>
                  <a:lnTo>
                    <a:pt x="3" y="47"/>
                  </a:lnTo>
                  <a:lnTo>
                    <a:pt x="3" y="50"/>
                  </a:lnTo>
                  <a:lnTo>
                    <a:pt x="3" y="53"/>
                  </a:lnTo>
                  <a:lnTo>
                    <a:pt x="0" y="54"/>
                  </a:lnTo>
                  <a:lnTo>
                    <a:pt x="1" y="56"/>
                  </a:lnTo>
                  <a:lnTo>
                    <a:pt x="1" y="56"/>
                  </a:lnTo>
                  <a:lnTo>
                    <a:pt x="1" y="56"/>
                  </a:lnTo>
                  <a:lnTo>
                    <a:pt x="3" y="64"/>
                  </a:lnTo>
                  <a:lnTo>
                    <a:pt x="0" y="65"/>
                  </a:lnTo>
                  <a:lnTo>
                    <a:pt x="0" y="68"/>
                  </a:lnTo>
                  <a:lnTo>
                    <a:pt x="2" y="74"/>
                  </a:lnTo>
                  <a:lnTo>
                    <a:pt x="2" y="74"/>
                  </a:lnTo>
                  <a:lnTo>
                    <a:pt x="0" y="68"/>
                  </a:lnTo>
                  <a:lnTo>
                    <a:pt x="3" y="78"/>
                  </a:lnTo>
                  <a:lnTo>
                    <a:pt x="3" y="78"/>
                  </a:lnTo>
                  <a:lnTo>
                    <a:pt x="0" y="78"/>
                  </a:lnTo>
                  <a:lnTo>
                    <a:pt x="0" y="78"/>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41" name="Freeform 9">
              <a:extLst>
                <a:ext uri="{FF2B5EF4-FFF2-40B4-BE49-F238E27FC236}">
                  <a16:creationId xmlns:a16="http://schemas.microsoft.com/office/drawing/2014/main" id="{B3B4AB69-DDCA-0B45-8E12-13809CB22813}"/>
                </a:ext>
              </a:extLst>
            </p:cNvPr>
            <p:cNvSpPr>
              <a:spLocks/>
            </p:cNvSpPr>
            <p:nvPr/>
          </p:nvSpPr>
          <p:spPr bwMode="auto">
            <a:xfrm>
              <a:off x="2677" y="954"/>
              <a:ext cx="54" cy="84"/>
            </a:xfrm>
            <a:custGeom>
              <a:avLst/>
              <a:gdLst>
                <a:gd name="T0" fmla="*/ 53 w 54"/>
                <a:gd name="T1" fmla="*/ 3 h 84"/>
                <a:gd name="T2" fmla="*/ 49 w 54"/>
                <a:gd name="T3" fmla="*/ 0 h 84"/>
                <a:gd name="T4" fmla="*/ 49 w 54"/>
                <a:gd name="T5" fmla="*/ 4 h 84"/>
                <a:gd name="T6" fmla="*/ 49 w 54"/>
                <a:gd name="T7" fmla="*/ 0 h 84"/>
                <a:gd name="T8" fmla="*/ 46 w 54"/>
                <a:gd name="T9" fmla="*/ 1 h 84"/>
                <a:gd name="T10" fmla="*/ 43 w 54"/>
                <a:gd name="T11" fmla="*/ 3 h 84"/>
                <a:gd name="T12" fmla="*/ 42 w 54"/>
                <a:gd name="T13" fmla="*/ 0 h 84"/>
                <a:gd name="T14" fmla="*/ 42 w 54"/>
                <a:gd name="T15" fmla="*/ 0 h 84"/>
                <a:gd name="T16" fmla="*/ 42 w 54"/>
                <a:gd name="T17" fmla="*/ 0 h 84"/>
                <a:gd name="T18" fmla="*/ 39 w 54"/>
                <a:gd name="T19" fmla="*/ 0 h 84"/>
                <a:gd name="T20" fmla="*/ 39 w 54"/>
                <a:gd name="T21" fmla="*/ 0 h 84"/>
                <a:gd name="T22" fmla="*/ 36 w 54"/>
                <a:gd name="T23" fmla="*/ 1 h 84"/>
                <a:gd name="T24" fmla="*/ 33 w 54"/>
                <a:gd name="T25" fmla="*/ 3 h 84"/>
                <a:gd name="T26" fmla="*/ 33 w 54"/>
                <a:gd name="T27" fmla="*/ 3 h 84"/>
                <a:gd name="T28" fmla="*/ 29 w 54"/>
                <a:gd name="T29" fmla="*/ 4 h 84"/>
                <a:gd name="T30" fmla="*/ 29 w 54"/>
                <a:gd name="T31" fmla="*/ 4 h 84"/>
                <a:gd name="T32" fmla="*/ 26 w 54"/>
                <a:gd name="T33" fmla="*/ 4 h 84"/>
                <a:gd name="T34" fmla="*/ 20 w 54"/>
                <a:gd name="T35" fmla="*/ 6 h 84"/>
                <a:gd name="T36" fmla="*/ 16 w 54"/>
                <a:gd name="T37" fmla="*/ 7 h 84"/>
                <a:gd name="T38" fmla="*/ 15 w 54"/>
                <a:gd name="T39" fmla="*/ 14 h 84"/>
                <a:gd name="T40" fmla="*/ 12 w 54"/>
                <a:gd name="T41" fmla="*/ 16 h 84"/>
                <a:gd name="T42" fmla="*/ 9 w 54"/>
                <a:gd name="T43" fmla="*/ 16 h 84"/>
                <a:gd name="T44" fmla="*/ 10 w 54"/>
                <a:gd name="T45" fmla="*/ 22 h 84"/>
                <a:gd name="T46" fmla="*/ 7 w 54"/>
                <a:gd name="T47" fmla="*/ 23 h 84"/>
                <a:gd name="T48" fmla="*/ 5 w 54"/>
                <a:gd name="T49" fmla="*/ 28 h 84"/>
                <a:gd name="T50" fmla="*/ 3 w 54"/>
                <a:gd name="T51" fmla="*/ 34 h 84"/>
                <a:gd name="T52" fmla="*/ 4 w 54"/>
                <a:gd name="T53" fmla="*/ 38 h 84"/>
                <a:gd name="T54" fmla="*/ 4 w 54"/>
                <a:gd name="T55" fmla="*/ 41 h 84"/>
                <a:gd name="T56" fmla="*/ 3 w 54"/>
                <a:gd name="T57" fmla="*/ 45 h 84"/>
                <a:gd name="T58" fmla="*/ 4 w 54"/>
                <a:gd name="T59" fmla="*/ 51 h 84"/>
                <a:gd name="T60" fmla="*/ 5 w 54"/>
                <a:gd name="T61" fmla="*/ 54 h 84"/>
                <a:gd name="T62" fmla="*/ 5 w 54"/>
                <a:gd name="T63" fmla="*/ 57 h 84"/>
                <a:gd name="T64" fmla="*/ 6 w 54"/>
                <a:gd name="T65" fmla="*/ 61 h 84"/>
                <a:gd name="T66" fmla="*/ 6 w 54"/>
                <a:gd name="T67" fmla="*/ 64 h 84"/>
                <a:gd name="T68" fmla="*/ 6 w 54"/>
                <a:gd name="T69" fmla="*/ 64 h 84"/>
                <a:gd name="T70" fmla="*/ 7 w 54"/>
                <a:gd name="T71" fmla="*/ 67 h 84"/>
                <a:gd name="T72" fmla="*/ 9 w 54"/>
                <a:gd name="T73" fmla="*/ 69 h 84"/>
                <a:gd name="T74" fmla="*/ 11 w 54"/>
                <a:gd name="T75" fmla="*/ 69 h 84"/>
                <a:gd name="T76" fmla="*/ 12 w 54"/>
                <a:gd name="T77" fmla="*/ 72 h 84"/>
                <a:gd name="T78" fmla="*/ 12 w 54"/>
                <a:gd name="T79" fmla="*/ 72 h 84"/>
                <a:gd name="T80" fmla="*/ 12 w 54"/>
                <a:gd name="T81" fmla="*/ 72 h 84"/>
                <a:gd name="T82" fmla="*/ 15 w 54"/>
                <a:gd name="T83" fmla="*/ 74 h 84"/>
                <a:gd name="T84" fmla="*/ 17 w 54"/>
                <a:gd name="T85" fmla="*/ 77 h 84"/>
                <a:gd name="T86" fmla="*/ 17 w 54"/>
                <a:gd name="T87" fmla="*/ 77 h 84"/>
                <a:gd name="T88" fmla="*/ 21 w 54"/>
                <a:gd name="T89" fmla="*/ 79 h 84"/>
                <a:gd name="T90" fmla="*/ 21 w 54"/>
                <a:gd name="T91" fmla="*/ 79 h 84"/>
                <a:gd name="T92" fmla="*/ 21 w 54"/>
                <a:gd name="T93"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84">
                  <a:moveTo>
                    <a:pt x="53" y="3"/>
                  </a:moveTo>
                  <a:lnTo>
                    <a:pt x="53" y="3"/>
                  </a:lnTo>
                  <a:lnTo>
                    <a:pt x="53" y="3"/>
                  </a:lnTo>
                  <a:lnTo>
                    <a:pt x="49" y="0"/>
                  </a:lnTo>
                  <a:lnTo>
                    <a:pt x="49" y="4"/>
                  </a:lnTo>
                  <a:lnTo>
                    <a:pt x="49" y="4"/>
                  </a:lnTo>
                  <a:lnTo>
                    <a:pt x="49" y="4"/>
                  </a:lnTo>
                  <a:lnTo>
                    <a:pt x="49" y="0"/>
                  </a:lnTo>
                  <a:lnTo>
                    <a:pt x="46" y="1"/>
                  </a:lnTo>
                  <a:lnTo>
                    <a:pt x="46" y="1"/>
                  </a:lnTo>
                  <a:lnTo>
                    <a:pt x="46" y="1"/>
                  </a:lnTo>
                  <a:lnTo>
                    <a:pt x="43" y="3"/>
                  </a:lnTo>
                  <a:lnTo>
                    <a:pt x="43" y="3"/>
                  </a:lnTo>
                  <a:lnTo>
                    <a:pt x="42" y="0"/>
                  </a:lnTo>
                  <a:lnTo>
                    <a:pt x="42" y="0"/>
                  </a:lnTo>
                  <a:lnTo>
                    <a:pt x="42" y="0"/>
                  </a:lnTo>
                  <a:lnTo>
                    <a:pt x="42" y="0"/>
                  </a:lnTo>
                  <a:lnTo>
                    <a:pt x="42" y="0"/>
                  </a:lnTo>
                  <a:lnTo>
                    <a:pt x="39" y="0"/>
                  </a:lnTo>
                  <a:lnTo>
                    <a:pt x="39" y="0"/>
                  </a:lnTo>
                  <a:lnTo>
                    <a:pt x="36" y="1"/>
                  </a:lnTo>
                  <a:lnTo>
                    <a:pt x="39" y="0"/>
                  </a:lnTo>
                  <a:lnTo>
                    <a:pt x="36" y="1"/>
                  </a:lnTo>
                  <a:lnTo>
                    <a:pt x="36" y="1"/>
                  </a:lnTo>
                  <a:lnTo>
                    <a:pt x="36" y="1"/>
                  </a:lnTo>
                  <a:lnTo>
                    <a:pt x="33" y="3"/>
                  </a:lnTo>
                  <a:lnTo>
                    <a:pt x="33" y="3"/>
                  </a:lnTo>
                  <a:lnTo>
                    <a:pt x="33" y="3"/>
                  </a:lnTo>
                  <a:lnTo>
                    <a:pt x="29" y="4"/>
                  </a:lnTo>
                  <a:lnTo>
                    <a:pt x="29" y="4"/>
                  </a:lnTo>
                  <a:lnTo>
                    <a:pt x="29" y="4"/>
                  </a:lnTo>
                  <a:lnTo>
                    <a:pt x="29" y="4"/>
                  </a:lnTo>
                  <a:lnTo>
                    <a:pt x="26" y="4"/>
                  </a:lnTo>
                  <a:lnTo>
                    <a:pt x="26" y="4"/>
                  </a:lnTo>
                  <a:lnTo>
                    <a:pt x="23" y="5"/>
                  </a:lnTo>
                  <a:lnTo>
                    <a:pt x="20" y="6"/>
                  </a:lnTo>
                  <a:lnTo>
                    <a:pt x="20" y="6"/>
                  </a:lnTo>
                  <a:lnTo>
                    <a:pt x="16" y="7"/>
                  </a:lnTo>
                  <a:lnTo>
                    <a:pt x="15" y="12"/>
                  </a:lnTo>
                  <a:lnTo>
                    <a:pt x="15" y="14"/>
                  </a:lnTo>
                  <a:lnTo>
                    <a:pt x="15" y="12"/>
                  </a:lnTo>
                  <a:lnTo>
                    <a:pt x="12" y="16"/>
                  </a:lnTo>
                  <a:lnTo>
                    <a:pt x="12" y="13"/>
                  </a:lnTo>
                  <a:lnTo>
                    <a:pt x="9" y="16"/>
                  </a:lnTo>
                  <a:lnTo>
                    <a:pt x="10" y="19"/>
                  </a:lnTo>
                  <a:lnTo>
                    <a:pt x="10" y="22"/>
                  </a:lnTo>
                  <a:lnTo>
                    <a:pt x="7" y="23"/>
                  </a:lnTo>
                  <a:lnTo>
                    <a:pt x="7" y="23"/>
                  </a:lnTo>
                  <a:lnTo>
                    <a:pt x="5" y="28"/>
                  </a:lnTo>
                  <a:lnTo>
                    <a:pt x="5" y="28"/>
                  </a:lnTo>
                  <a:lnTo>
                    <a:pt x="6" y="30"/>
                  </a:lnTo>
                  <a:lnTo>
                    <a:pt x="3" y="34"/>
                  </a:lnTo>
                  <a:lnTo>
                    <a:pt x="3" y="34"/>
                  </a:lnTo>
                  <a:lnTo>
                    <a:pt x="4" y="38"/>
                  </a:lnTo>
                  <a:lnTo>
                    <a:pt x="4" y="38"/>
                  </a:lnTo>
                  <a:lnTo>
                    <a:pt x="4" y="41"/>
                  </a:lnTo>
                  <a:lnTo>
                    <a:pt x="1" y="42"/>
                  </a:lnTo>
                  <a:lnTo>
                    <a:pt x="3" y="45"/>
                  </a:lnTo>
                  <a:lnTo>
                    <a:pt x="0" y="48"/>
                  </a:lnTo>
                  <a:lnTo>
                    <a:pt x="4" y="51"/>
                  </a:lnTo>
                  <a:lnTo>
                    <a:pt x="4" y="51"/>
                  </a:lnTo>
                  <a:lnTo>
                    <a:pt x="5" y="54"/>
                  </a:lnTo>
                  <a:lnTo>
                    <a:pt x="5" y="54"/>
                  </a:lnTo>
                  <a:lnTo>
                    <a:pt x="5" y="57"/>
                  </a:lnTo>
                  <a:lnTo>
                    <a:pt x="5" y="57"/>
                  </a:lnTo>
                  <a:lnTo>
                    <a:pt x="6" y="61"/>
                  </a:lnTo>
                  <a:lnTo>
                    <a:pt x="6" y="61"/>
                  </a:lnTo>
                  <a:lnTo>
                    <a:pt x="6" y="64"/>
                  </a:lnTo>
                  <a:lnTo>
                    <a:pt x="6" y="64"/>
                  </a:lnTo>
                  <a:lnTo>
                    <a:pt x="6" y="64"/>
                  </a:lnTo>
                  <a:lnTo>
                    <a:pt x="7" y="67"/>
                  </a:lnTo>
                  <a:lnTo>
                    <a:pt x="7" y="67"/>
                  </a:lnTo>
                  <a:lnTo>
                    <a:pt x="10" y="65"/>
                  </a:lnTo>
                  <a:lnTo>
                    <a:pt x="9" y="69"/>
                  </a:lnTo>
                  <a:lnTo>
                    <a:pt x="9" y="69"/>
                  </a:lnTo>
                  <a:lnTo>
                    <a:pt x="11" y="69"/>
                  </a:lnTo>
                  <a:lnTo>
                    <a:pt x="11" y="69"/>
                  </a:lnTo>
                  <a:lnTo>
                    <a:pt x="12" y="72"/>
                  </a:lnTo>
                  <a:lnTo>
                    <a:pt x="12" y="72"/>
                  </a:lnTo>
                  <a:lnTo>
                    <a:pt x="12" y="72"/>
                  </a:lnTo>
                  <a:lnTo>
                    <a:pt x="12" y="72"/>
                  </a:lnTo>
                  <a:lnTo>
                    <a:pt x="12" y="72"/>
                  </a:lnTo>
                  <a:lnTo>
                    <a:pt x="15" y="74"/>
                  </a:lnTo>
                  <a:lnTo>
                    <a:pt x="15" y="74"/>
                  </a:lnTo>
                  <a:lnTo>
                    <a:pt x="17" y="77"/>
                  </a:lnTo>
                  <a:lnTo>
                    <a:pt x="17" y="77"/>
                  </a:lnTo>
                  <a:lnTo>
                    <a:pt x="17" y="77"/>
                  </a:lnTo>
                  <a:lnTo>
                    <a:pt x="17" y="77"/>
                  </a:lnTo>
                  <a:lnTo>
                    <a:pt x="18" y="80"/>
                  </a:lnTo>
                  <a:lnTo>
                    <a:pt x="21" y="79"/>
                  </a:lnTo>
                  <a:lnTo>
                    <a:pt x="21" y="79"/>
                  </a:lnTo>
                  <a:lnTo>
                    <a:pt x="21" y="79"/>
                  </a:lnTo>
                  <a:lnTo>
                    <a:pt x="21" y="83"/>
                  </a:lnTo>
                  <a:lnTo>
                    <a:pt x="21" y="79"/>
                  </a:lnTo>
                </a:path>
              </a:pathLst>
            </a:custGeom>
            <a:noFill/>
            <a:ln w="127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42" name="Line 10">
              <a:extLst>
                <a:ext uri="{FF2B5EF4-FFF2-40B4-BE49-F238E27FC236}">
                  <a16:creationId xmlns:a16="http://schemas.microsoft.com/office/drawing/2014/main" id="{CF19EBF0-F8C4-F34F-AD62-778F732CCA64}"/>
                </a:ext>
              </a:extLst>
            </p:cNvPr>
            <p:cNvSpPr>
              <a:spLocks noChangeShapeType="1"/>
            </p:cNvSpPr>
            <p:nvPr/>
          </p:nvSpPr>
          <p:spPr bwMode="auto">
            <a:xfrm flipH="1">
              <a:off x="2686" y="935"/>
              <a:ext cx="1" cy="44"/>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0843" name="Line 11">
              <a:extLst>
                <a:ext uri="{FF2B5EF4-FFF2-40B4-BE49-F238E27FC236}">
                  <a16:creationId xmlns:a16="http://schemas.microsoft.com/office/drawing/2014/main" id="{2CC5291F-D935-BA46-A3A7-2D61F8B1A906}"/>
                </a:ext>
              </a:extLst>
            </p:cNvPr>
            <p:cNvSpPr>
              <a:spLocks noChangeShapeType="1"/>
            </p:cNvSpPr>
            <p:nvPr/>
          </p:nvSpPr>
          <p:spPr bwMode="auto">
            <a:xfrm flipV="1">
              <a:off x="2722" y="992"/>
              <a:ext cx="1" cy="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20844" name="Freeform 12">
            <a:extLst>
              <a:ext uri="{FF2B5EF4-FFF2-40B4-BE49-F238E27FC236}">
                <a16:creationId xmlns:a16="http://schemas.microsoft.com/office/drawing/2014/main" id="{33D04CED-67BD-244F-ADD0-2E37F3109168}"/>
              </a:ext>
            </a:extLst>
          </p:cNvPr>
          <p:cNvSpPr>
            <a:spLocks/>
          </p:cNvSpPr>
          <p:nvPr/>
        </p:nvSpPr>
        <p:spPr bwMode="auto">
          <a:xfrm>
            <a:off x="574675" y="2943225"/>
            <a:ext cx="4354513" cy="1268413"/>
          </a:xfrm>
          <a:custGeom>
            <a:avLst/>
            <a:gdLst>
              <a:gd name="T0" fmla="*/ 2 w 2743"/>
              <a:gd name="T1" fmla="*/ 798 h 799"/>
              <a:gd name="T2" fmla="*/ 398 w 2743"/>
              <a:gd name="T3" fmla="*/ 696 h 799"/>
              <a:gd name="T4" fmla="*/ 718 w 2743"/>
              <a:gd name="T5" fmla="*/ 630 h 799"/>
              <a:gd name="T6" fmla="*/ 1178 w 2743"/>
              <a:gd name="T7" fmla="*/ 552 h 799"/>
              <a:gd name="T8" fmla="*/ 1634 w 2743"/>
              <a:gd name="T9" fmla="*/ 502 h 799"/>
              <a:gd name="T10" fmla="*/ 2030 w 2743"/>
              <a:gd name="T11" fmla="*/ 476 h 799"/>
              <a:gd name="T12" fmla="*/ 2346 w 2743"/>
              <a:gd name="T13" fmla="*/ 468 h 799"/>
              <a:gd name="T14" fmla="*/ 2742 w 2743"/>
              <a:gd name="T15" fmla="*/ 374 h 799"/>
              <a:gd name="T16" fmla="*/ 2360 w 2743"/>
              <a:gd name="T17" fmla="*/ 284 h 799"/>
              <a:gd name="T18" fmla="*/ 2740 w 2743"/>
              <a:gd name="T19" fmla="*/ 158 h 799"/>
              <a:gd name="T20" fmla="*/ 2304 w 2743"/>
              <a:gd name="T21" fmla="*/ 0 h 799"/>
              <a:gd name="T22" fmla="*/ 1986 w 2743"/>
              <a:gd name="T23" fmla="*/ 10 h 799"/>
              <a:gd name="T24" fmla="*/ 1988 w 2743"/>
              <a:gd name="T25" fmla="*/ 4 h 799"/>
              <a:gd name="T26" fmla="*/ 1698 w 2743"/>
              <a:gd name="T27" fmla="*/ 32 h 799"/>
              <a:gd name="T28" fmla="*/ 1170 w 2743"/>
              <a:gd name="T29" fmla="*/ 86 h 799"/>
              <a:gd name="T30" fmla="*/ 728 w 2743"/>
              <a:gd name="T31" fmla="*/ 158 h 799"/>
              <a:gd name="T32" fmla="*/ 224 w 2743"/>
              <a:gd name="T33" fmla="*/ 272 h 799"/>
              <a:gd name="T34" fmla="*/ 0 w 2743"/>
              <a:gd name="T35" fmla="*/ 338 h 799"/>
              <a:gd name="T36" fmla="*/ 2 w 2743"/>
              <a:gd name="T37" fmla="*/ 7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3" h="799">
                <a:moveTo>
                  <a:pt x="2" y="798"/>
                </a:moveTo>
                <a:lnTo>
                  <a:pt x="398" y="696"/>
                </a:lnTo>
                <a:lnTo>
                  <a:pt x="718" y="630"/>
                </a:lnTo>
                <a:lnTo>
                  <a:pt x="1178" y="552"/>
                </a:lnTo>
                <a:lnTo>
                  <a:pt x="1634" y="502"/>
                </a:lnTo>
                <a:lnTo>
                  <a:pt x="2030" y="476"/>
                </a:lnTo>
                <a:lnTo>
                  <a:pt x="2346" y="468"/>
                </a:lnTo>
                <a:lnTo>
                  <a:pt x="2742" y="374"/>
                </a:lnTo>
                <a:lnTo>
                  <a:pt x="2360" y="284"/>
                </a:lnTo>
                <a:lnTo>
                  <a:pt x="2740" y="158"/>
                </a:lnTo>
                <a:lnTo>
                  <a:pt x="2304" y="0"/>
                </a:lnTo>
                <a:lnTo>
                  <a:pt x="1986" y="10"/>
                </a:lnTo>
                <a:lnTo>
                  <a:pt x="1988" y="4"/>
                </a:lnTo>
                <a:lnTo>
                  <a:pt x="1698" y="32"/>
                </a:lnTo>
                <a:lnTo>
                  <a:pt x="1170" y="86"/>
                </a:lnTo>
                <a:lnTo>
                  <a:pt x="728" y="158"/>
                </a:lnTo>
                <a:lnTo>
                  <a:pt x="224" y="272"/>
                </a:lnTo>
                <a:lnTo>
                  <a:pt x="0" y="338"/>
                </a:lnTo>
                <a:lnTo>
                  <a:pt x="2" y="798"/>
                </a:lnTo>
              </a:path>
            </a:pathLst>
          </a:custGeom>
          <a:solidFill>
            <a:srgbClr val="CC99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45" name="Freeform 13">
            <a:extLst>
              <a:ext uri="{FF2B5EF4-FFF2-40B4-BE49-F238E27FC236}">
                <a16:creationId xmlns:a16="http://schemas.microsoft.com/office/drawing/2014/main" id="{C0437991-F39D-6140-8AAD-A8710BAE020C}"/>
              </a:ext>
            </a:extLst>
          </p:cNvPr>
          <p:cNvSpPr>
            <a:spLocks/>
          </p:cNvSpPr>
          <p:nvPr/>
        </p:nvSpPr>
        <p:spPr bwMode="auto">
          <a:xfrm>
            <a:off x="4038600" y="2971800"/>
            <a:ext cx="4300538" cy="1252538"/>
          </a:xfrm>
          <a:custGeom>
            <a:avLst/>
            <a:gdLst>
              <a:gd name="T0" fmla="*/ 2708 w 2709"/>
              <a:gd name="T1" fmla="*/ 788 h 789"/>
              <a:gd name="T2" fmla="*/ 2708 w 2709"/>
              <a:gd name="T3" fmla="*/ 322 h 789"/>
              <a:gd name="T4" fmla="*/ 2540 w 2709"/>
              <a:gd name="T5" fmla="*/ 274 h 789"/>
              <a:gd name="T6" fmla="*/ 2096 w 2709"/>
              <a:gd name="T7" fmla="*/ 172 h 789"/>
              <a:gd name="T8" fmla="*/ 1710 w 2709"/>
              <a:gd name="T9" fmla="*/ 106 h 789"/>
              <a:gd name="T10" fmla="*/ 1710 w 2709"/>
              <a:gd name="T11" fmla="*/ 100 h 789"/>
              <a:gd name="T12" fmla="*/ 1050 w 2709"/>
              <a:gd name="T13" fmla="*/ 34 h 789"/>
              <a:gd name="T14" fmla="*/ 574 w 2709"/>
              <a:gd name="T15" fmla="*/ 4 h 789"/>
              <a:gd name="T16" fmla="*/ 216 w 2709"/>
              <a:gd name="T17" fmla="*/ 0 h 789"/>
              <a:gd name="T18" fmla="*/ 0 w 2709"/>
              <a:gd name="T19" fmla="*/ 10 h 789"/>
              <a:gd name="T20" fmla="*/ 436 w 2709"/>
              <a:gd name="T21" fmla="*/ 160 h 789"/>
              <a:gd name="T22" fmla="*/ 38 w 2709"/>
              <a:gd name="T23" fmla="*/ 288 h 789"/>
              <a:gd name="T24" fmla="*/ 456 w 2709"/>
              <a:gd name="T25" fmla="*/ 376 h 789"/>
              <a:gd name="T26" fmla="*/ 40 w 2709"/>
              <a:gd name="T27" fmla="*/ 470 h 789"/>
              <a:gd name="T28" fmla="*/ 412 w 2709"/>
              <a:gd name="T29" fmla="*/ 470 h 789"/>
              <a:gd name="T30" fmla="*/ 724 w 2709"/>
              <a:gd name="T31" fmla="*/ 480 h 789"/>
              <a:gd name="T32" fmla="*/ 974 w 2709"/>
              <a:gd name="T33" fmla="*/ 494 h 789"/>
              <a:gd name="T34" fmla="*/ 1256 w 2709"/>
              <a:gd name="T35" fmla="*/ 518 h 789"/>
              <a:gd name="T36" fmla="*/ 1530 w 2709"/>
              <a:gd name="T37" fmla="*/ 546 h 789"/>
              <a:gd name="T38" fmla="*/ 1902 w 2709"/>
              <a:gd name="T39" fmla="*/ 604 h 789"/>
              <a:gd name="T40" fmla="*/ 2316 w 2709"/>
              <a:gd name="T41" fmla="*/ 684 h 789"/>
              <a:gd name="T42" fmla="*/ 2578 w 2709"/>
              <a:gd name="T43" fmla="*/ 750 h 789"/>
              <a:gd name="T44" fmla="*/ 2708 w 2709"/>
              <a:gd name="T45" fmla="*/ 78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9" h="789">
                <a:moveTo>
                  <a:pt x="2708" y="788"/>
                </a:moveTo>
                <a:lnTo>
                  <a:pt x="2708" y="322"/>
                </a:lnTo>
                <a:lnTo>
                  <a:pt x="2540" y="274"/>
                </a:lnTo>
                <a:lnTo>
                  <a:pt x="2096" y="172"/>
                </a:lnTo>
                <a:lnTo>
                  <a:pt x="1710" y="106"/>
                </a:lnTo>
                <a:lnTo>
                  <a:pt x="1710" y="100"/>
                </a:lnTo>
                <a:lnTo>
                  <a:pt x="1050" y="34"/>
                </a:lnTo>
                <a:lnTo>
                  <a:pt x="574" y="4"/>
                </a:lnTo>
                <a:lnTo>
                  <a:pt x="216" y="0"/>
                </a:lnTo>
                <a:lnTo>
                  <a:pt x="0" y="10"/>
                </a:lnTo>
                <a:lnTo>
                  <a:pt x="436" y="160"/>
                </a:lnTo>
                <a:lnTo>
                  <a:pt x="38" y="288"/>
                </a:lnTo>
                <a:lnTo>
                  <a:pt x="456" y="376"/>
                </a:lnTo>
                <a:lnTo>
                  <a:pt x="40" y="470"/>
                </a:lnTo>
                <a:lnTo>
                  <a:pt x="412" y="470"/>
                </a:lnTo>
                <a:lnTo>
                  <a:pt x="724" y="480"/>
                </a:lnTo>
                <a:lnTo>
                  <a:pt x="974" y="494"/>
                </a:lnTo>
                <a:lnTo>
                  <a:pt x="1256" y="518"/>
                </a:lnTo>
                <a:lnTo>
                  <a:pt x="1530" y="546"/>
                </a:lnTo>
                <a:lnTo>
                  <a:pt x="1902" y="604"/>
                </a:lnTo>
                <a:lnTo>
                  <a:pt x="2316" y="684"/>
                </a:lnTo>
                <a:lnTo>
                  <a:pt x="2578" y="750"/>
                </a:lnTo>
                <a:lnTo>
                  <a:pt x="2708" y="788"/>
                </a:lnTo>
              </a:path>
            </a:pathLst>
          </a:custGeom>
          <a:solidFill>
            <a:srgbClr val="CC99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46" name="Oval 14">
            <a:extLst>
              <a:ext uri="{FF2B5EF4-FFF2-40B4-BE49-F238E27FC236}">
                <a16:creationId xmlns:a16="http://schemas.microsoft.com/office/drawing/2014/main" id="{91ACF1A1-9768-FF41-872E-640CEA575E98}"/>
              </a:ext>
            </a:extLst>
          </p:cNvPr>
          <p:cNvSpPr>
            <a:spLocks noChangeArrowheads="1"/>
          </p:cNvSpPr>
          <p:nvPr/>
        </p:nvSpPr>
        <p:spPr bwMode="auto">
          <a:xfrm rot="300000">
            <a:off x="3886200" y="4267200"/>
            <a:ext cx="2114550" cy="685800"/>
          </a:xfrm>
          <a:prstGeom prst="ellipse">
            <a:avLst/>
          </a:prstGeom>
          <a:solidFill>
            <a:srgbClr val="05C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20847" name="Group 15">
            <a:extLst>
              <a:ext uri="{FF2B5EF4-FFF2-40B4-BE49-F238E27FC236}">
                <a16:creationId xmlns:a16="http://schemas.microsoft.com/office/drawing/2014/main" id="{1FB8B1E9-053E-2E45-B4E3-CEF8D8B03532}"/>
              </a:ext>
            </a:extLst>
          </p:cNvPr>
          <p:cNvGrpSpPr>
            <a:grpSpLocks/>
          </p:cNvGrpSpPr>
          <p:nvPr/>
        </p:nvGrpSpPr>
        <p:grpSpPr bwMode="auto">
          <a:xfrm>
            <a:off x="4800600" y="4343400"/>
            <a:ext cx="209550" cy="431800"/>
            <a:chOff x="4644" y="3172"/>
            <a:chExt cx="132" cy="272"/>
          </a:xfrm>
        </p:grpSpPr>
        <p:pic>
          <p:nvPicPr>
            <p:cNvPr id="120848" name="Picture 16">
              <a:extLst>
                <a:ext uri="{FF2B5EF4-FFF2-40B4-BE49-F238E27FC236}">
                  <a16:creationId xmlns:a16="http://schemas.microsoft.com/office/drawing/2014/main" id="{BE5B2FED-C4D6-D045-8F03-93F8CE71BC9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 y="3201"/>
              <a:ext cx="13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9" name="Oval 17">
              <a:extLst>
                <a:ext uri="{FF2B5EF4-FFF2-40B4-BE49-F238E27FC236}">
                  <a16:creationId xmlns:a16="http://schemas.microsoft.com/office/drawing/2014/main" id="{C8B5E0BA-05AE-5748-A199-B7B7B8E3B44A}"/>
                </a:ext>
              </a:extLst>
            </p:cNvPr>
            <p:cNvSpPr>
              <a:spLocks noChangeArrowheads="1"/>
            </p:cNvSpPr>
            <p:nvPr/>
          </p:nvSpPr>
          <p:spPr bwMode="auto">
            <a:xfrm>
              <a:off x="4673" y="3172"/>
              <a:ext cx="78"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0850" name="Line 18">
              <a:extLst>
                <a:ext uri="{FF2B5EF4-FFF2-40B4-BE49-F238E27FC236}">
                  <a16:creationId xmlns:a16="http://schemas.microsoft.com/office/drawing/2014/main" id="{AC7DF202-10B0-2946-8FF9-BA2CAAB9F1F5}"/>
                </a:ext>
              </a:extLst>
            </p:cNvPr>
            <p:cNvSpPr>
              <a:spLocks noChangeShapeType="1"/>
            </p:cNvSpPr>
            <p:nvPr/>
          </p:nvSpPr>
          <p:spPr bwMode="auto">
            <a:xfrm flipV="1">
              <a:off x="4693" y="3176"/>
              <a:ext cx="17" cy="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0851" name="Line 19">
              <a:extLst>
                <a:ext uri="{FF2B5EF4-FFF2-40B4-BE49-F238E27FC236}">
                  <a16:creationId xmlns:a16="http://schemas.microsoft.com/office/drawing/2014/main" id="{0AD13D07-A36B-6746-81FD-26326E654E1A}"/>
                </a:ext>
              </a:extLst>
            </p:cNvPr>
            <p:cNvSpPr>
              <a:spLocks noChangeShapeType="1"/>
            </p:cNvSpPr>
            <p:nvPr/>
          </p:nvSpPr>
          <p:spPr bwMode="auto">
            <a:xfrm>
              <a:off x="4709" y="3176"/>
              <a:ext cx="13"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20852" name="Line 20">
            <a:extLst>
              <a:ext uri="{FF2B5EF4-FFF2-40B4-BE49-F238E27FC236}">
                <a16:creationId xmlns:a16="http://schemas.microsoft.com/office/drawing/2014/main" id="{E98BD6B6-C794-0841-8697-E7FB59B1D557}"/>
              </a:ext>
            </a:extLst>
          </p:cNvPr>
          <p:cNvSpPr>
            <a:spLocks noChangeShapeType="1"/>
          </p:cNvSpPr>
          <p:nvPr/>
        </p:nvSpPr>
        <p:spPr bwMode="auto">
          <a:xfrm>
            <a:off x="3048000" y="2514600"/>
            <a:ext cx="1524000" cy="1828800"/>
          </a:xfrm>
          <a:prstGeom prst="line">
            <a:avLst/>
          </a:prstGeom>
          <a:noFill/>
          <a:ln w="12700">
            <a:solidFill>
              <a:schemeClr val="tx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20853" name="Group 21">
            <a:extLst>
              <a:ext uri="{FF2B5EF4-FFF2-40B4-BE49-F238E27FC236}">
                <a16:creationId xmlns:a16="http://schemas.microsoft.com/office/drawing/2014/main" id="{E02955D7-7F19-3D48-95B6-B493C617C35B}"/>
              </a:ext>
            </a:extLst>
          </p:cNvPr>
          <p:cNvGrpSpPr>
            <a:grpSpLocks/>
          </p:cNvGrpSpPr>
          <p:nvPr/>
        </p:nvGrpSpPr>
        <p:grpSpPr bwMode="auto">
          <a:xfrm>
            <a:off x="6705600" y="1828800"/>
            <a:ext cx="801688" cy="671513"/>
            <a:chOff x="2448" y="732"/>
            <a:chExt cx="505" cy="423"/>
          </a:xfrm>
        </p:grpSpPr>
        <p:sp>
          <p:nvSpPr>
            <p:cNvPr id="120854" name="Freeform 22">
              <a:extLst>
                <a:ext uri="{FF2B5EF4-FFF2-40B4-BE49-F238E27FC236}">
                  <a16:creationId xmlns:a16="http://schemas.microsoft.com/office/drawing/2014/main" id="{75CB653E-FAC2-3D4D-A6B6-11EED0C3EC59}"/>
                </a:ext>
              </a:extLst>
            </p:cNvPr>
            <p:cNvSpPr>
              <a:spLocks/>
            </p:cNvSpPr>
            <p:nvPr/>
          </p:nvSpPr>
          <p:spPr bwMode="auto">
            <a:xfrm>
              <a:off x="2627" y="882"/>
              <a:ext cx="175" cy="198"/>
            </a:xfrm>
            <a:custGeom>
              <a:avLst/>
              <a:gdLst>
                <a:gd name="T0" fmla="*/ 19 w 175"/>
                <a:gd name="T1" fmla="*/ 31 h 198"/>
                <a:gd name="T2" fmla="*/ 16 w 175"/>
                <a:gd name="T3" fmla="*/ 31 h 198"/>
                <a:gd name="T4" fmla="*/ 13 w 175"/>
                <a:gd name="T5" fmla="*/ 35 h 198"/>
                <a:gd name="T6" fmla="*/ 8 w 175"/>
                <a:gd name="T7" fmla="*/ 41 h 198"/>
                <a:gd name="T8" fmla="*/ 5 w 175"/>
                <a:gd name="T9" fmla="*/ 42 h 198"/>
                <a:gd name="T10" fmla="*/ 3 w 175"/>
                <a:gd name="T11" fmla="*/ 46 h 198"/>
                <a:gd name="T12" fmla="*/ 4 w 175"/>
                <a:gd name="T13" fmla="*/ 53 h 198"/>
                <a:gd name="T14" fmla="*/ 3 w 175"/>
                <a:gd name="T15" fmla="*/ 60 h 198"/>
                <a:gd name="T16" fmla="*/ 0 w 175"/>
                <a:gd name="T17" fmla="*/ 63 h 198"/>
                <a:gd name="T18" fmla="*/ 3 w 175"/>
                <a:gd name="T19" fmla="*/ 66 h 198"/>
                <a:gd name="T20" fmla="*/ 1 w 175"/>
                <a:gd name="T21" fmla="*/ 70 h 198"/>
                <a:gd name="T22" fmla="*/ 38 w 175"/>
                <a:gd name="T23" fmla="*/ 174 h 198"/>
                <a:gd name="T24" fmla="*/ 39 w 175"/>
                <a:gd name="T25" fmla="*/ 177 h 198"/>
                <a:gd name="T26" fmla="*/ 40 w 175"/>
                <a:gd name="T27" fmla="*/ 180 h 198"/>
                <a:gd name="T28" fmla="*/ 44 w 175"/>
                <a:gd name="T29" fmla="*/ 185 h 198"/>
                <a:gd name="T30" fmla="*/ 47 w 175"/>
                <a:gd name="T31" fmla="*/ 185 h 198"/>
                <a:gd name="T32" fmla="*/ 49 w 175"/>
                <a:gd name="T33" fmla="*/ 191 h 198"/>
                <a:gd name="T34" fmla="*/ 55 w 175"/>
                <a:gd name="T35" fmla="*/ 192 h 198"/>
                <a:gd name="T36" fmla="*/ 59 w 175"/>
                <a:gd name="T37" fmla="*/ 195 h 198"/>
                <a:gd name="T38" fmla="*/ 63 w 175"/>
                <a:gd name="T39" fmla="*/ 197 h 198"/>
                <a:gd name="T40" fmla="*/ 69 w 175"/>
                <a:gd name="T41" fmla="*/ 195 h 198"/>
                <a:gd name="T42" fmla="*/ 72 w 175"/>
                <a:gd name="T43" fmla="*/ 193 h 198"/>
                <a:gd name="T44" fmla="*/ 155 w 175"/>
                <a:gd name="T45" fmla="*/ 164 h 198"/>
                <a:gd name="T46" fmla="*/ 158 w 175"/>
                <a:gd name="T47" fmla="*/ 161 h 198"/>
                <a:gd name="T48" fmla="*/ 164 w 175"/>
                <a:gd name="T49" fmla="*/ 158 h 198"/>
                <a:gd name="T50" fmla="*/ 163 w 175"/>
                <a:gd name="T51" fmla="*/ 155 h 198"/>
                <a:gd name="T52" fmla="*/ 168 w 175"/>
                <a:gd name="T53" fmla="*/ 150 h 198"/>
                <a:gd name="T54" fmla="*/ 170 w 175"/>
                <a:gd name="T55" fmla="*/ 146 h 198"/>
                <a:gd name="T56" fmla="*/ 170 w 175"/>
                <a:gd name="T57" fmla="*/ 143 h 198"/>
                <a:gd name="T58" fmla="*/ 172 w 175"/>
                <a:gd name="T59" fmla="*/ 138 h 198"/>
                <a:gd name="T60" fmla="*/ 171 w 175"/>
                <a:gd name="T61" fmla="*/ 132 h 198"/>
                <a:gd name="T62" fmla="*/ 173 w 175"/>
                <a:gd name="T63" fmla="*/ 128 h 198"/>
                <a:gd name="T64" fmla="*/ 172 w 175"/>
                <a:gd name="T65" fmla="*/ 121 h 198"/>
                <a:gd name="T66" fmla="*/ 139 w 175"/>
                <a:gd name="T67" fmla="*/ 23 h 198"/>
                <a:gd name="T68" fmla="*/ 138 w 175"/>
                <a:gd name="T69" fmla="*/ 17 h 198"/>
                <a:gd name="T70" fmla="*/ 134 w 175"/>
                <a:gd name="T71" fmla="*/ 14 h 198"/>
                <a:gd name="T72" fmla="*/ 130 w 175"/>
                <a:gd name="T73" fmla="*/ 9 h 198"/>
                <a:gd name="T74" fmla="*/ 126 w 175"/>
                <a:gd name="T75" fmla="*/ 7 h 198"/>
                <a:gd name="T76" fmla="*/ 122 w 175"/>
                <a:gd name="T77" fmla="*/ 4 h 198"/>
                <a:gd name="T78" fmla="*/ 118 w 175"/>
                <a:gd name="T79" fmla="*/ 3 h 198"/>
                <a:gd name="T80" fmla="*/ 114 w 175"/>
                <a:gd name="T81" fmla="*/ 0 h 198"/>
                <a:gd name="T82" fmla="*/ 111 w 175"/>
                <a:gd name="T83" fmla="*/ 1 h 198"/>
                <a:gd name="T84" fmla="*/ 105 w 175"/>
                <a:gd name="T85" fmla="*/ 4 h 198"/>
                <a:gd name="T86" fmla="*/ 101 w 175"/>
                <a:gd name="T87" fmla="*/ 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98">
                  <a:moveTo>
                    <a:pt x="101" y="1"/>
                  </a:moveTo>
                  <a:lnTo>
                    <a:pt x="19" y="31"/>
                  </a:lnTo>
                  <a:lnTo>
                    <a:pt x="19" y="31"/>
                  </a:lnTo>
                  <a:lnTo>
                    <a:pt x="19" y="31"/>
                  </a:lnTo>
                  <a:lnTo>
                    <a:pt x="16" y="35"/>
                  </a:lnTo>
                  <a:lnTo>
                    <a:pt x="16" y="31"/>
                  </a:lnTo>
                  <a:lnTo>
                    <a:pt x="13" y="33"/>
                  </a:lnTo>
                  <a:lnTo>
                    <a:pt x="13" y="35"/>
                  </a:lnTo>
                  <a:lnTo>
                    <a:pt x="13" y="35"/>
                  </a:lnTo>
                  <a:lnTo>
                    <a:pt x="10" y="37"/>
                  </a:lnTo>
                  <a:lnTo>
                    <a:pt x="10" y="37"/>
                  </a:lnTo>
                  <a:lnTo>
                    <a:pt x="8" y="41"/>
                  </a:lnTo>
                  <a:lnTo>
                    <a:pt x="8" y="41"/>
                  </a:lnTo>
                  <a:lnTo>
                    <a:pt x="5" y="42"/>
                  </a:lnTo>
                  <a:lnTo>
                    <a:pt x="5" y="42"/>
                  </a:lnTo>
                  <a:lnTo>
                    <a:pt x="6" y="45"/>
                  </a:lnTo>
                  <a:lnTo>
                    <a:pt x="3" y="46"/>
                  </a:lnTo>
                  <a:lnTo>
                    <a:pt x="3" y="46"/>
                  </a:lnTo>
                  <a:lnTo>
                    <a:pt x="3" y="49"/>
                  </a:lnTo>
                  <a:lnTo>
                    <a:pt x="4" y="53"/>
                  </a:lnTo>
                  <a:lnTo>
                    <a:pt x="4" y="53"/>
                  </a:lnTo>
                  <a:lnTo>
                    <a:pt x="1" y="57"/>
                  </a:lnTo>
                  <a:lnTo>
                    <a:pt x="1" y="57"/>
                  </a:lnTo>
                  <a:lnTo>
                    <a:pt x="3" y="60"/>
                  </a:lnTo>
                  <a:lnTo>
                    <a:pt x="3" y="60"/>
                  </a:lnTo>
                  <a:lnTo>
                    <a:pt x="3" y="60"/>
                  </a:lnTo>
                  <a:lnTo>
                    <a:pt x="0" y="63"/>
                  </a:lnTo>
                  <a:lnTo>
                    <a:pt x="3" y="62"/>
                  </a:lnTo>
                  <a:lnTo>
                    <a:pt x="1" y="67"/>
                  </a:lnTo>
                  <a:lnTo>
                    <a:pt x="3" y="66"/>
                  </a:lnTo>
                  <a:lnTo>
                    <a:pt x="1" y="70"/>
                  </a:lnTo>
                  <a:lnTo>
                    <a:pt x="1" y="70"/>
                  </a:lnTo>
                  <a:lnTo>
                    <a:pt x="1" y="70"/>
                  </a:lnTo>
                  <a:lnTo>
                    <a:pt x="3" y="76"/>
                  </a:lnTo>
                  <a:lnTo>
                    <a:pt x="34" y="172"/>
                  </a:lnTo>
                  <a:lnTo>
                    <a:pt x="38" y="174"/>
                  </a:lnTo>
                  <a:lnTo>
                    <a:pt x="37" y="171"/>
                  </a:lnTo>
                  <a:lnTo>
                    <a:pt x="38" y="174"/>
                  </a:lnTo>
                  <a:lnTo>
                    <a:pt x="39" y="177"/>
                  </a:lnTo>
                  <a:lnTo>
                    <a:pt x="39" y="177"/>
                  </a:lnTo>
                  <a:lnTo>
                    <a:pt x="39" y="177"/>
                  </a:lnTo>
                  <a:lnTo>
                    <a:pt x="40" y="180"/>
                  </a:lnTo>
                  <a:lnTo>
                    <a:pt x="43" y="183"/>
                  </a:lnTo>
                  <a:lnTo>
                    <a:pt x="43" y="183"/>
                  </a:lnTo>
                  <a:lnTo>
                    <a:pt x="44" y="185"/>
                  </a:lnTo>
                  <a:lnTo>
                    <a:pt x="44" y="185"/>
                  </a:lnTo>
                  <a:lnTo>
                    <a:pt x="45" y="188"/>
                  </a:lnTo>
                  <a:lnTo>
                    <a:pt x="47" y="185"/>
                  </a:lnTo>
                  <a:lnTo>
                    <a:pt x="48" y="188"/>
                  </a:lnTo>
                  <a:lnTo>
                    <a:pt x="48" y="188"/>
                  </a:lnTo>
                  <a:lnTo>
                    <a:pt x="49" y="191"/>
                  </a:lnTo>
                  <a:lnTo>
                    <a:pt x="52" y="192"/>
                  </a:lnTo>
                  <a:lnTo>
                    <a:pt x="52" y="192"/>
                  </a:lnTo>
                  <a:lnTo>
                    <a:pt x="55" y="192"/>
                  </a:lnTo>
                  <a:lnTo>
                    <a:pt x="55" y="192"/>
                  </a:lnTo>
                  <a:lnTo>
                    <a:pt x="56" y="195"/>
                  </a:lnTo>
                  <a:lnTo>
                    <a:pt x="59" y="195"/>
                  </a:lnTo>
                  <a:lnTo>
                    <a:pt x="59" y="195"/>
                  </a:lnTo>
                  <a:lnTo>
                    <a:pt x="63" y="197"/>
                  </a:lnTo>
                  <a:lnTo>
                    <a:pt x="63" y="197"/>
                  </a:lnTo>
                  <a:lnTo>
                    <a:pt x="66" y="196"/>
                  </a:lnTo>
                  <a:lnTo>
                    <a:pt x="66" y="196"/>
                  </a:lnTo>
                  <a:lnTo>
                    <a:pt x="69" y="195"/>
                  </a:lnTo>
                  <a:lnTo>
                    <a:pt x="69" y="195"/>
                  </a:lnTo>
                  <a:lnTo>
                    <a:pt x="69" y="195"/>
                  </a:lnTo>
                  <a:lnTo>
                    <a:pt x="72" y="193"/>
                  </a:lnTo>
                  <a:lnTo>
                    <a:pt x="72" y="193"/>
                  </a:lnTo>
                  <a:lnTo>
                    <a:pt x="152" y="165"/>
                  </a:lnTo>
                  <a:lnTo>
                    <a:pt x="155" y="164"/>
                  </a:lnTo>
                  <a:lnTo>
                    <a:pt x="155" y="164"/>
                  </a:lnTo>
                  <a:lnTo>
                    <a:pt x="158" y="161"/>
                  </a:lnTo>
                  <a:lnTo>
                    <a:pt x="158" y="161"/>
                  </a:lnTo>
                  <a:lnTo>
                    <a:pt x="161" y="159"/>
                  </a:lnTo>
                  <a:lnTo>
                    <a:pt x="161" y="159"/>
                  </a:lnTo>
                  <a:lnTo>
                    <a:pt x="164" y="158"/>
                  </a:lnTo>
                  <a:lnTo>
                    <a:pt x="164" y="158"/>
                  </a:lnTo>
                  <a:lnTo>
                    <a:pt x="164" y="158"/>
                  </a:lnTo>
                  <a:lnTo>
                    <a:pt x="163" y="155"/>
                  </a:lnTo>
                  <a:lnTo>
                    <a:pt x="166" y="154"/>
                  </a:lnTo>
                  <a:lnTo>
                    <a:pt x="169" y="152"/>
                  </a:lnTo>
                  <a:lnTo>
                    <a:pt x="168" y="150"/>
                  </a:lnTo>
                  <a:lnTo>
                    <a:pt x="168" y="150"/>
                  </a:lnTo>
                  <a:lnTo>
                    <a:pt x="171" y="149"/>
                  </a:lnTo>
                  <a:lnTo>
                    <a:pt x="170" y="146"/>
                  </a:lnTo>
                  <a:lnTo>
                    <a:pt x="171" y="149"/>
                  </a:lnTo>
                  <a:lnTo>
                    <a:pt x="170" y="146"/>
                  </a:lnTo>
                  <a:lnTo>
                    <a:pt x="170" y="143"/>
                  </a:lnTo>
                  <a:lnTo>
                    <a:pt x="172" y="138"/>
                  </a:lnTo>
                  <a:lnTo>
                    <a:pt x="172" y="138"/>
                  </a:lnTo>
                  <a:lnTo>
                    <a:pt x="172" y="138"/>
                  </a:lnTo>
                  <a:lnTo>
                    <a:pt x="171" y="135"/>
                  </a:lnTo>
                  <a:lnTo>
                    <a:pt x="171" y="135"/>
                  </a:lnTo>
                  <a:lnTo>
                    <a:pt x="171" y="132"/>
                  </a:lnTo>
                  <a:lnTo>
                    <a:pt x="171" y="132"/>
                  </a:lnTo>
                  <a:lnTo>
                    <a:pt x="174" y="131"/>
                  </a:lnTo>
                  <a:lnTo>
                    <a:pt x="173" y="128"/>
                  </a:lnTo>
                  <a:lnTo>
                    <a:pt x="173" y="128"/>
                  </a:lnTo>
                  <a:lnTo>
                    <a:pt x="173" y="125"/>
                  </a:lnTo>
                  <a:lnTo>
                    <a:pt x="172" y="121"/>
                  </a:lnTo>
                  <a:lnTo>
                    <a:pt x="172" y="121"/>
                  </a:lnTo>
                  <a:lnTo>
                    <a:pt x="137" y="27"/>
                  </a:lnTo>
                  <a:lnTo>
                    <a:pt x="139" y="23"/>
                  </a:lnTo>
                  <a:lnTo>
                    <a:pt x="136" y="24"/>
                  </a:lnTo>
                  <a:lnTo>
                    <a:pt x="136" y="21"/>
                  </a:lnTo>
                  <a:lnTo>
                    <a:pt x="138" y="17"/>
                  </a:lnTo>
                  <a:lnTo>
                    <a:pt x="135" y="17"/>
                  </a:lnTo>
                  <a:lnTo>
                    <a:pt x="134" y="14"/>
                  </a:lnTo>
                  <a:lnTo>
                    <a:pt x="134" y="14"/>
                  </a:lnTo>
                  <a:lnTo>
                    <a:pt x="134" y="14"/>
                  </a:lnTo>
                  <a:lnTo>
                    <a:pt x="133" y="12"/>
                  </a:lnTo>
                  <a:lnTo>
                    <a:pt x="130" y="9"/>
                  </a:lnTo>
                  <a:lnTo>
                    <a:pt x="130" y="9"/>
                  </a:lnTo>
                  <a:lnTo>
                    <a:pt x="130" y="9"/>
                  </a:lnTo>
                  <a:lnTo>
                    <a:pt x="126" y="7"/>
                  </a:lnTo>
                  <a:lnTo>
                    <a:pt x="126" y="7"/>
                  </a:lnTo>
                  <a:lnTo>
                    <a:pt x="126" y="7"/>
                  </a:lnTo>
                  <a:lnTo>
                    <a:pt x="122" y="4"/>
                  </a:lnTo>
                  <a:lnTo>
                    <a:pt x="122" y="4"/>
                  </a:lnTo>
                  <a:lnTo>
                    <a:pt x="121" y="2"/>
                  </a:lnTo>
                  <a:lnTo>
                    <a:pt x="118" y="3"/>
                  </a:lnTo>
                  <a:lnTo>
                    <a:pt x="118" y="3"/>
                  </a:lnTo>
                  <a:lnTo>
                    <a:pt x="118" y="3"/>
                  </a:lnTo>
                  <a:lnTo>
                    <a:pt x="114" y="0"/>
                  </a:lnTo>
                  <a:lnTo>
                    <a:pt x="114" y="0"/>
                  </a:lnTo>
                  <a:lnTo>
                    <a:pt x="111" y="1"/>
                  </a:lnTo>
                  <a:lnTo>
                    <a:pt x="111" y="1"/>
                  </a:lnTo>
                  <a:lnTo>
                    <a:pt x="108" y="0"/>
                  </a:lnTo>
                  <a:lnTo>
                    <a:pt x="108" y="0"/>
                  </a:lnTo>
                  <a:lnTo>
                    <a:pt x="105" y="4"/>
                  </a:lnTo>
                  <a:lnTo>
                    <a:pt x="104" y="0"/>
                  </a:lnTo>
                  <a:lnTo>
                    <a:pt x="101" y="1"/>
                  </a:lnTo>
                  <a:lnTo>
                    <a:pt x="101" y="1"/>
                  </a:lnTo>
                  <a:lnTo>
                    <a:pt x="101" y="1"/>
                  </a:lnTo>
                </a:path>
              </a:pathLst>
            </a:custGeom>
            <a:solidFill>
              <a:srgbClr val="FFFFFF"/>
            </a:solidFill>
            <a:ln w="12700" cap="rnd"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55" name="Freeform 23">
              <a:extLst>
                <a:ext uri="{FF2B5EF4-FFF2-40B4-BE49-F238E27FC236}">
                  <a16:creationId xmlns:a16="http://schemas.microsoft.com/office/drawing/2014/main" id="{AB030F9F-1133-984A-98A2-1BD32378B467}"/>
                </a:ext>
              </a:extLst>
            </p:cNvPr>
            <p:cNvSpPr>
              <a:spLocks/>
            </p:cNvSpPr>
            <p:nvPr/>
          </p:nvSpPr>
          <p:spPr bwMode="auto">
            <a:xfrm>
              <a:off x="2745" y="732"/>
              <a:ext cx="208" cy="318"/>
            </a:xfrm>
            <a:custGeom>
              <a:avLst/>
              <a:gdLst>
                <a:gd name="T0" fmla="*/ 119 w 208"/>
                <a:gd name="T1" fmla="*/ 0 h 318"/>
                <a:gd name="T2" fmla="*/ 0 w 208"/>
                <a:gd name="T3" fmla="*/ 40 h 318"/>
                <a:gd name="T4" fmla="*/ 88 w 208"/>
                <a:gd name="T5" fmla="*/ 317 h 318"/>
                <a:gd name="T6" fmla="*/ 207 w 208"/>
                <a:gd name="T7" fmla="*/ 272 h 318"/>
                <a:gd name="T8" fmla="*/ 119 w 208"/>
                <a:gd name="T9" fmla="*/ 0 h 318"/>
              </a:gdLst>
              <a:ahLst/>
              <a:cxnLst>
                <a:cxn ang="0">
                  <a:pos x="T0" y="T1"/>
                </a:cxn>
                <a:cxn ang="0">
                  <a:pos x="T2" y="T3"/>
                </a:cxn>
                <a:cxn ang="0">
                  <a:pos x="T4" y="T5"/>
                </a:cxn>
                <a:cxn ang="0">
                  <a:pos x="T6" y="T7"/>
                </a:cxn>
                <a:cxn ang="0">
                  <a:pos x="T8" y="T9"/>
                </a:cxn>
              </a:cxnLst>
              <a:rect l="0" t="0" r="r" b="b"/>
              <a:pathLst>
                <a:path w="208" h="318">
                  <a:moveTo>
                    <a:pt x="119" y="0"/>
                  </a:moveTo>
                  <a:lnTo>
                    <a:pt x="0" y="40"/>
                  </a:lnTo>
                  <a:lnTo>
                    <a:pt x="88" y="317"/>
                  </a:lnTo>
                  <a:lnTo>
                    <a:pt x="207" y="272"/>
                  </a:lnTo>
                  <a:lnTo>
                    <a:pt x="119" y="0"/>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56" name="Freeform 24">
              <a:extLst>
                <a:ext uri="{FF2B5EF4-FFF2-40B4-BE49-F238E27FC236}">
                  <a16:creationId xmlns:a16="http://schemas.microsoft.com/office/drawing/2014/main" id="{A54094F5-0363-1C46-98D0-E1770F3F10FB}"/>
                </a:ext>
              </a:extLst>
            </p:cNvPr>
            <p:cNvSpPr>
              <a:spLocks/>
            </p:cNvSpPr>
            <p:nvPr/>
          </p:nvSpPr>
          <p:spPr bwMode="auto">
            <a:xfrm>
              <a:off x="2448" y="837"/>
              <a:ext cx="208" cy="318"/>
            </a:xfrm>
            <a:custGeom>
              <a:avLst/>
              <a:gdLst>
                <a:gd name="T0" fmla="*/ 122 w 208"/>
                <a:gd name="T1" fmla="*/ 0 h 318"/>
                <a:gd name="T2" fmla="*/ 0 w 208"/>
                <a:gd name="T3" fmla="*/ 42 h 318"/>
                <a:gd name="T4" fmla="*/ 91 w 208"/>
                <a:gd name="T5" fmla="*/ 317 h 318"/>
                <a:gd name="T6" fmla="*/ 207 w 208"/>
                <a:gd name="T7" fmla="*/ 274 h 318"/>
                <a:gd name="T8" fmla="*/ 122 w 208"/>
                <a:gd name="T9" fmla="*/ 0 h 318"/>
              </a:gdLst>
              <a:ahLst/>
              <a:cxnLst>
                <a:cxn ang="0">
                  <a:pos x="T0" y="T1"/>
                </a:cxn>
                <a:cxn ang="0">
                  <a:pos x="T2" y="T3"/>
                </a:cxn>
                <a:cxn ang="0">
                  <a:pos x="T4" y="T5"/>
                </a:cxn>
                <a:cxn ang="0">
                  <a:pos x="T6" y="T7"/>
                </a:cxn>
                <a:cxn ang="0">
                  <a:pos x="T8" y="T9"/>
                </a:cxn>
              </a:cxnLst>
              <a:rect l="0" t="0" r="r" b="b"/>
              <a:pathLst>
                <a:path w="208" h="318">
                  <a:moveTo>
                    <a:pt x="122" y="0"/>
                  </a:moveTo>
                  <a:lnTo>
                    <a:pt x="0" y="42"/>
                  </a:lnTo>
                  <a:lnTo>
                    <a:pt x="91" y="317"/>
                  </a:lnTo>
                  <a:lnTo>
                    <a:pt x="207" y="274"/>
                  </a:lnTo>
                  <a:lnTo>
                    <a:pt x="122" y="0"/>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57" name="Freeform 25">
              <a:extLst>
                <a:ext uri="{FF2B5EF4-FFF2-40B4-BE49-F238E27FC236}">
                  <a16:creationId xmlns:a16="http://schemas.microsoft.com/office/drawing/2014/main" id="{FA0C6A10-DC33-464B-A6FC-2D9A78B8CDCF}"/>
                </a:ext>
              </a:extLst>
            </p:cNvPr>
            <p:cNvSpPr>
              <a:spLocks/>
            </p:cNvSpPr>
            <p:nvPr/>
          </p:nvSpPr>
          <p:spPr bwMode="auto">
            <a:xfrm>
              <a:off x="2610" y="863"/>
              <a:ext cx="80" cy="79"/>
            </a:xfrm>
            <a:custGeom>
              <a:avLst/>
              <a:gdLst>
                <a:gd name="T0" fmla="*/ 79 w 80"/>
                <a:gd name="T1" fmla="*/ 0 h 79"/>
                <a:gd name="T2" fmla="*/ 5 w 80"/>
                <a:gd name="T3" fmla="*/ 29 h 79"/>
                <a:gd name="T4" fmla="*/ 5 w 80"/>
                <a:gd name="T5" fmla="*/ 29 h 79"/>
                <a:gd name="T6" fmla="*/ 6 w 80"/>
                <a:gd name="T7" fmla="*/ 35 h 79"/>
                <a:gd name="T8" fmla="*/ 6 w 80"/>
                <a:gd name="T9" fmla="*/ 35 h 79"/>
                <a:gd name="T10" fmla="*/ 6 w 80"/>
                <a:gd name="T11" fmla="*/ 35 h 79"/>
                <a:gd name="T12" fmla="*/ 4 w 80"/>
                <a:gd name="T13" fmla="*/ 43 h 79"/>
                <a:gd name="T14" fmla="*/ 4 w 80"/>
                <a:gd name="T15" fmla="*/ 43 h 79"/>
                <a:gd name="T16" fmla="*/ 5 w 80"/>
                <a:gd name="T17" fmla="*/ 46 h 79"/>
                <a:gd name="T18" fmla="*/ 6 w 80"/>
                <a:gd name="T19" fmla="*/ 49 h 79"/>
                <a:gd name="T20" fmla="*/ 6 w 80"/>
                <a:gd name="T21" fmla="*/ 49 h 79"/>
                <a:gd name="T22" fmla="*/ 0 w 80"/>
                <a:gd name="T23" fmla="*/ 37 h 79"/>
                <a:gd name="T24" fmla="*/ 3 w 80"/>
                <a:gd name="T25" fmla="*/ 47 h 79"/>
                <a:gd name="T26" fmla="*/ 3 w 80"/>
                <a:gd name="T27" fmla="*/ 47 h 79"/>
                <a:gd name="T28" fmla="*/ 3 w 80"/>
                <a:gd name="T29" fmla="*/ 50 h 79"/>
                <a:gd name="T30" fmla="*/ 3 w 80"/>
                <a:gd name="T31" fmla="*/ 53 h 79"/>
                <a:gd name="T32" fmla="*/ 0 w 80"/>
                <a:gd name="T33" fmla="*/ 54 h 79"/>
                <a:gd name="T34" fmla="*/ 1 w 80"/>
                <a:gd name="T35" fmla="*/ 56 h 79"/>
                <a:gd name="T36" fmla="*/ 1 w 80"/>
                <a:gd name="T37" fmla="*/ 56 h 79"/>
                <a:gd name="T38" fmla="*/ 1 w 80"/>
                <a:gd name="T39" fmla="*/ 56 h 79"/>
                <a:gd name="T40" fmla="*/ 3 w 80"/>
                <a:gd name="T41" fmla="*/ 64 h 79"/>
                <a:gd name="T42" fmla="*/ 0 w 80"/>
                <a:gd name="T43" fmla="*/ 65 h 79"/>
                <a:gd name="T44" fmla="*/ 0 w 80"/>
                <a:gd name="T45" fmla="*/ 68 h 79"/>
                <a:gd name="T46" fmla="*/ 2 w 80"/>
                <a:gd name="T47" fmla="*/ 74 h 79"/>
                <a:gd name="T48" fmla="*/ 2 w 80"/>
                <a:gd name="T49" fmla="*/ 74 h 79"/>
                <a:gd name="T50" fmla="*/ 0 w 80"/>
                <a:gd name="T51" fmla="*/ 68 h 79"/>
                <a:gd name="T52" fmla="*/ 3 w 80"/>
                <a:gd name="T53" fmla="*/ 78 h 79"/>
                <a:gd name="T54" fmla="*/ 3 w 80"/>
                <a:gd name="T55" fmla="*/ 78 h 79"/>
                <a:gd name="T56" fmla="*/ 0 w 80"/>
                <a:gd name="T57" fmla="*/ 78 h 79"/>
                <a:gd name="T58" fmla="*/ 0 w 80"/>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79">
                  <a:moveTo>
                    <a:pt x="79" y="0"/>
                  </a:moveTo>
                  <a:lnTo>
                    <a:pt x="5" y="29"/>
                  </a:lnTo>
                  <a:lnTo>
                    <a:pt x="5" y="29"/>
                  </a:lnTo>
                  <a:lnTo>
                    <a:pt x="6" y="35"/>
                  </a:lnTo>
                  <a:lnTo>
                    <a:pt x="6" y="35"/>
                  </a:lnTo>
                  <a:lnTo>
                    <a:pt x="6" y="35"/>
                  </a:lnTo>
                  <a:lnTo>
                    <a:pt x="4" y="43"/>
                  </a:lnTo>
                  <a:lnTo>
                    <a:pt x="4" y="43"/>
                  </a:lnTo>
                  <a:lnTo>
                    <a:pt x="5" y="46"/>
                  </a:lnTo>
                  <a:lnTo>
                    <a:pt x="6" y="49"/>
                  </a:lnTo>
                  <a:lnTo>
                    <a:pt x="6" y="49"/>
                  </a:lnTo>
                  <a:lnTo>
                    <a:pt x="0" y="37"/>
                  </a:lnTo>
                  <a:lnTo>
                    <a:pt x="3" y="47"/>
                  </a:lnTo>
                  <a:lnTo>
                    <a:pt x="3" y="47"/>
                  </a:lnTo>
                  <a:lnTo>
                    <a:pt x="3" y="50"/>
                  </a:lnTo>
                  <a:lnTo>
                    <a:pt x="3" y="53"/>
                  </a:lnTo>
                  <a:lnTo>
                    <a:pt x="0" y="54"/>
                  </a:lnTo>
                  <a:lnTo>
                    <a:pt x="1" y="56"/>
                  </a:lnTo>
                  <a:lnTo>
                    <a:pt x="1" y="56"/>
                  </a:lnTo>
                  <a:lnTo>
                    <a:pt x="1" y="56"/>
                  </a:lnTo>
                  <a:lnTo>
                    <a:pt x="3" y="64"/>
                  </a:lnTo>
                  <a:lnTo>
                    <a:pt x="0" y="65"/>
                  </a:lnTo>
                  <a:lnTo>
                    <a:pt x="0" y="68"/>
                  </a:lnTo>
                  <a:lnTo>
                    <a:pt x="2" y="74"/>
                  </a:lnTo>
                  <a:lnTo>
                    <a:pt x="2" y="74"/>
                  </a:lnTo>
                  <a:lnTo>
                    <a:pt x="0" y="68"/>
                  </a:lnTo>
                  <a:lnTo>
                    <a:pt x="3" y="78"/>
                  </a:lnTo>
                  <a:lnTo>
                    <a:pt x="3" y="78"/>
                  </a:lnTo>
                  <a:lnTo>
                    <a:pt x="0" y="78"/>
                  </a:lnTo>
                  <a:lnTo>
                    <a:pt x="0" y="78"/>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58" name="Freeform 26">
              <a:extLst>
                <a:ext uri="{FF2B5EF4-FFF2-40B4-BE49-F238E27FC236}">
                  <a16:creationId xmlns:a16="http://schemas.microsoft.com/office/drawing/2014/main" id="{B0230C52-B2A4-7544-AFD7-F4B7D456D61B}"/>
                </a:ext>
              </a:extLst>
            </p:cNvPr>
            <p:cNvSpPr>
              <a:spLocks/>
            </p:cNvSpPr>
            <p:nvPr/>
          </p:nvSpPr>
          <p:spPr bwMode="auto">
            <a:xfrm>
              <a:off x="2677" y="954"/>
              <a:ext cx="54" cy="84"/>
            </a:xfrm>
            <a:custGeom>
              <a:avLst/>
              <a:gdLst>
                <a:gd name="T0" fmla="*/ 53 w 54"/>
                <a:gd name="T1" fmla="*/ 3 h 84"/>
                <a:gd name="T2" fmla="*/ 49 w 54"/>
                <a:gd name="T3" fmla="*/ 0 h 84"/>
                <a:gd name="T4" fmla="*/ 49 w 54"/>
                <a:gd name="T5" fmla="*/ 4 h 84"/>
                <a:gd name="T6" fmla="*/ 49 w 54"/>
                <a:gd name="T7" fmla="*/ 0 h 84"/>
                <a:gd name="T8" fmla="*/ 46 w 54"/>
                <a:gd name="T9" fmla="*/ 1 h 84"/>
                <a:gd name="T10" fmla="*/ 43 w 54"/>
                <a:gd name="T11" fmla="*/ 3 h 84"/>
                <a:gd name="T12" fmla="*/ 42 w 54"/>
                <a:gd name="T13" fmla="*/ 0 h 84"/>
                <a:gd name="T14" fmla="*/ 42 w 54"/>
                <a:gd name="T15" fmla="*/ 0 h 84"/>
                <a:gd name="T16" fmla="*/ 42 w 54"/>
                <a:gd name="T17" fmla="*/ 0 h 84"/>
                <a:gd name="T18" fmla="*/ 39 w 54"/>
                <a:gd name="T19" fmla="*/ 0 h 84"/>
                <a:gd name="T20" fmla="*/ 39 w 54"/>
                <a:gd name="T21" fmla="*/ 0 h 84"/>
                <a:gd name="T22" fmla="*/ 36 w 54"/>
                <a:gd name="T23" fmla="*/ 1 h 84"/>
                <a:gd name="T24" fmla="*/ 33 w 54"/>
                <a:gd name="T25" fmla="*/ 3 h 84"/>
                <a:gd name="T26" fmla="*/ 33 w 54"/>
                <a:gd name="T27" fmla="*/ 3 h 84"/>
                <a:gd name="T28" fmla="*/ 29 w 54"/>
                <a:gd name="T29" fmla="*/ 4 h 84"/>
                <a:gd name="T30" fmla="*/ 29 w 54"/>
                <a:gd name="T31" fmla="*/ 4 h 84"/>
                <a:gd name="T32" fmla="*/ 26 w 54"/>
                <a:gd name="T33" fmla="*/ 4 h 84"/>
                <a:gd name="T34" fmla="*/ 20 w 54"/>
                <a:gd name="T35" fmla="*/ 6 h 84"/>
                <a:gd name="T36" fmla="*/ 16 w 54"/>
                <a:gd name="T37" fmla="*/ 7 h 84"/>
                <a:gd name="T38" fmla="*/ 15 w 54"/>
                <a:gd name="T39" fmla="*/ 14 h 84"/>
                <a:gd name="T40" fmla="*/ 12 w 54"/>
                <a:gd name="T41" fmla="*/ 16 h 84"/>
                <a:gd name="T42" fmla="*/ 9 w 54"/>
                <a:gd name="T43" fmla="*/ 16 h 84"/>
                <a:gd name="T44" fmla="*/ 10 w 54"/>
                <a:gd name="T45" fmla="*/ 22 h 84"/>
                <a:gd name="T46" fmla="*/ 7 w 54"/>
                <a:gd name="T47" fmla="*/ 23 h 84"/>
                <a:gd name="T48" fmla="*/ 5 w 54"/>
                <a:gd name="T49" fmla="*/ 28 h 84"/>
                <a:gd name="T50" fmla="*/ 3 w 54"/>
                <a:gd name="T51" fmla="*/ 34 h 84"/>
                <a:gd name="T52" fmla="*/ 4 w 54"/>
                <a:gd name="T53" fmla="*/ 38 h 84"/>
                <a:gd name="T54" fmla="*/ 4 w 54"/>
                <a:gd name="T55" fmla="*/ 41 h 84"/>
                <a:gd name="T56" fmla="*/ 3 w 54"/>
                <a:gd name="T57" fmla="*/ 45 h 84"/>
                <a:gd name="T58" fmla="*/ 4 w 54"/>
                <a:gd name="T59" fmla="*/ 51 h 84"/>
                <a:gd name="T60" fmla="*/ 5 w 54"/>
                <a:gd name="T61" fmla="*/ 54 h 84"/>
                <a:gd name="T62" fmla="*/ 5 w 54"/>
                <a:gd name="T63" fmla="*/ 57 h 84"/>
                <a:gd name="T64" fmla="*/ 6 w 54"/>
                <a:gd name="T65" fmla="*/ 61 h 84"/>
                <a:gd name="T66" fmla="*/ 6 w 54"/>
                <a:gd name="T67" fmla="*/ 64 h 84"/>
                <a:gd name="T68" fmla="*/ 6 w 54"/>
                <a:gd name="T69" fmla="*/ 64 h 84"/>
                <a:gd name="T70" fmla="*/ 7 w 54"/>
                <a:gd name="T71" fmla="*/ 67 h 84"/>
                <a:gd name="T72" fmla="*/ 9 w 54"/>
                <a:gd name="T73" fmla="*/ 69 h 84"/>
                <a:gd name="T74" fmla="*/ 11 w 54"/>
                <a:gd name="T75" fmla="*/ 69 h 84"/>
                <a:gd name="T76" fmla="*/ 12 w 54"/>
                <a:gd name="T77" fmla="*/ 72 h 84"/>
                <a:gd name="T78" fmla="*/ 12 w 54"/>
                <a:gd name="T79" fmla="*/ 72 h 84"/>
                <a:gd name="T80" fmla="*/ 12 w 54"/>
                <a:gd name="T81" fmla="*/ 72 h 84"/>
                <a:gd name="T82" fmla="*/ 15 w 54"/>
                <a:gd name="T83" fmla="*/ 74 h 84"/>
                <a:gd name="T84" fmla="*/ 17 w 54"/>
                <a:gd name="T85" fmla="*/ 77 h 84"/>
                <a:gd name="T86" fmla="*/ 17 w 54"/>
                <a:gd name="T87" fmla="*/ 77 h 84"/>
                <a:gd name="T88" fmla="*/ 21 w 54"/>
                <a:gd name="T89" fmla="*/ 79 h 84"/>
                <a:gd name="T90" fmla="*/ 21 w 54"/>
                <a:gd name="T91" fmla="*/ 79 h 84"/>
                <a:gd name="T92" fmla="*/ 21 w 54"/>
                <a:gd name="T93"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84">
                  <a:moveTo>
                    <a:pt x="53" y="3"/>
                  </a:moveTo>
                  <a:lnTo>
                    <a:pt x="53" y="3"/>
                  </a:lnTo>
                  <a:lnTo>
                    <a:pt x="53" y="3"/>
                  </a:lnTo>
                  <a:lnTo>
                    <a:pt x="49" y="0"/>
                  </a:lnTo>
                  <a:lnTo>
                    <a:pt x="49" y="4"/>
                  </a:lnTo>
                  <a:lnTo>
                    <a:pt x="49" y="4"/>
                  </a:lnTo>
                  <a:lnTo>
                    <a:pt x="49" y="4"/>
                  </a:lnTo>
                  <a:lnTo>
                    <a:pt x="49" y="0"/>
                  </a:lnTo>
                  <a:lnTo>
                    <a:pt x="46" y="1"/>
                  </a:lnTo>
                  <a:lnTo>
                    <a:pt x="46" y="1"/>
                  </a:lnTo>
                  <a:lnTo>
                    <a:pt x="46" y="1"/>
                  </a:lnTo>
                  <a:lnTo>
                    <a:pt x="43" y="3"/>
                  </a:lnTo>
                  <a:lnTo>
                    <a:pt x="43" y="3"/>
                  </a:lnTo>
                  <a:lnTo>
                    <a:pt x="42" y="0"/>
                  </a:lnTo>
                  <a:lnTo>
                    <a:pt x="42" y="0"/>
                  </a:lnTo>
                  <a:lnTo>
                    <a:pt x="42" y="0"/>
                  </a:lnTo>
                  <a:lnTo>
                    <a:pt x="42" y="0"/>
                  </a:lnTo>
                  <a:lnTo>
                    <a:pt x="42" y="0"/>
                  </a:lnTo>
                  <a:lnTo>
                    <a:pt x="39" y="0"/>
                  </a:lnTo>
                  <a:lnTo>
                    <a:pt x="39" y="0"/>
                  </a:lnTo>
                  <a:lnTo>
                    <a:pt x="36" y="1"/>
                  </a:lnTo>
                  <a:lnTo>
                    <a:pt x="39" y="0"/>
                  </a:lnTo>
                  <a:lnTo>
                    <a:pt x="36" y="1"/>
                  </a:lnTo>
                  <a:lnTo>
                    <a:pt x="36" y="1"/>
                  </a:lnTo>
                  <a:lnTo>
                    <a:pt x="36" y="1"/>
                  </a:lnTo>
                  <a:lnTo>
                    <a:pt x="33" y="3"/>
                  </a:lnTo>
                  <a:lnTo>
                    <a:pt x="33" y="3"/>
                  </a:lnTo>
                  <a:lnTo>
                    <a:pt x="33" y="3"/>
                  </a:lnTo>
                  <a:lnTo>
                    <a:pt x="29" y="4"/>
                  </a:lnTo>
                  <a:lnTo>
                    <a:pt x="29" y="4"/>
                  </a:lnTo>
                  <a:lnTo>
                    <a:pt x="29" y="4"/>
                  </a:lnTo>
                  <a:lnTo>
                    <a:pt x="29" y="4"/>
                  </a:lnTo>
                  <a:lnTo>
                    <a:pt x="26" y="4"/>
                  </a:lnTo>
                  <a:lnTo>
                    <a:pt x="26" y="4"/>
                  </a:lnTo>
                  <a:lnTo>
                    <a:pt x="23" y="5"/>
                  </a:lnTo>
                  <a:lnTo>
                    <a:pt x="20" y="6"/>
                  </a:lnTo>
                  <a:lnTo>
                    <a:pt x="20" y="6"/>
                  </a:lnTo>
                  <a:lnTo>
                    <a:pt x="16" y="7"/>
                  </a:lnTo>
                  <a:lnTo>
                    <a:pt x="15" y="12"/>
                  </a:lnTo>
                  <a:lnTo>
                    <a:pt x="15" y="14"/>
                  </a:lnTo>
                  <a:lnTo>
                    <a:pt x="15" y="12"/>
                  </a:lnTo>
                  <a:lnTo>
                    <a:pt x="12" y="16"/>
                  </a:lnTo>
                  <a:lnTo>
                    <a:pt x="12" y="13"/>
                  </a:lnTo>
                  <a:lnTo>
                    <a:pt x="9" y="16"/>
                  </a:lnTo>
                  <a:lnTo>
                    <a:pt x="10" y="19"/>
                  </a:lnTo>
                  <a:lnTo>
                    <a:pt x="10" y="22"/>
                  </a:lnTo>
                  <a:lnTo>
                    <a:pt x="7" y="23"/>
                  </a:lnTo>
                  <a:lnTo>
                    <a:pt x="7" y="23"/>
                  </a:lnTo>
                  <a:lnTo>
                    <a:pt x="5" y="28"/>
                  </a:lnTo>
                  <a:lnTo>
                    <a:pt x="5" y="28"/>
                  </a:lnTo>
                  <a:lnTo>
                    <a:pt x="6" y="30"/>
                  </a:lnTo>
                  <a:lnTo>
                    <a:pt x="3" y="34"/>
                  </a:lnTo>
                  <a:lnTo>
                    <a:pt x="3" y="34"/>
                  </a:lnTo>
                  <a:lnTo>
                    <a:pt x="4" y="38"/>
                  </a:lnTo>
                  <a:lnTo>
                    <a:pt x="4" y="38"/>
                  </a:lnTo>
                  <a:lnTo>
                    <a:pt x="4" y="41"/>
                  </a:lnTo>
                  <a:lnTo>
                    <a:pt x="1" y="42"/>
                  </a:lnTo>
                  <a:lnTo>
                    <a:pt x="3" y="45"/>
                  </a:lnTo>
                  <a:lnTo>
                    <a:pt x="0" y="48"/>
                  </a:lnTo>
                  <a:lnTo>
                    <a:pt x="4" y="51"/>
                  </a:lnTo>
                  <a:lnTo>
                    <a:pt x="4" y="51"/>
                  </a:lnTo>
                  <a:lnTo>
                    <a:pt x="5" y="54"/>
                  </a:lnTo>
                  <a:lnTo>
                    <a:pt x="5" y="54"/>
                  </a:lnTo>
                  <a:lnTo>
                    <a:pt x="5" y="57"/>
                  </a:lnTo>
                  <a:lnTo>
                    <a:pt x="5" y="57"/>
                  </a:lnTo>
                  <a:lnTo>
                    <a:pt x="6" y="61"/>
                  </a:lnTo>
                  <a:lnTo>
                    <a:pt x="6" y="61"/>
                  </a:lnTo>
                  <a:lnTo>
                    <a:pt x="6" y="64"/>
                  </a:lnTo>
                  <a:lnTo>
                    <a:pt x="6" y="64"/>
                  </a:lnTo>
                  <a:lnTo>
                    <a:pt x="6" y="64"/>
                  </a:lnTo>
                  <a:lnTo>
                    <a:pt x="7" y="67"/>
                  </a:lnTo>
                  <a:lnTo>
                    <a:pt x="7" y="67"/>
                  </a:lnTo>
                  <a:lnTo>
                    <a:pt x="10" y="65"/>
                  </a:lnTo>
                  <a:lnTo>
                    <a:pt x="9" y="69"/>
                  </a:lnTo>
                  <a:lnTo>
                    <a:pt x="9" y="69"/>
                  </a:lnTo>
                  <a:lnTo>
                    <a:pt x="11" y="69"/>
                  </a:lnTo>
                  <a:lnTo>
                    <a:pt x="11" y="69"/>
                  </a:lnTo>
                  <a:lnTo>
                    <a:pt x="12" y="72"/>
                  </a:lnTo>
                  <a:lnTo>
                    <a:pt x="12" y="72"/>
                  </a:lnTo>
                  <a:lnTo>
                    <a:pt x="12" y="72"/>
                  </a:lnTo>
                  <a:lnTo>
                    <a:pt x="12" y="72"/>
                  </a:lnTo>
                  <a:lnTo>
                    <a:pt x="12" y="72"/>
                  </a:lnTo>
                  <a:lnTo>
                    <a:pt x="15" y="74"/>
                  </a:lnTo>
                  <a:lnTo>
                    <a:pt x="15" y="74"/>
                  </a:lnTo>
                  <a:lnTo>
                    <a:pt x="17" y="77"/>
                  </a:lnTo>
                  <a:lnTo>
                    <a:pt x="17" y="77"/>
                  </a:lnTo>
                  <a:lnTo>
                    <a:pt x="17" y="77"/>
                  </a:lnTo>
                  <a:lnTo>
                    <a:pt x="17" y="77"/>
                  </a:lnTo>
                  <a:lnTo>
                    <a:pt x="18" y="80"/>
                  </a:lnTo>
                  <a:lnTo>
                    <a:pt x="21" y="79"/>
                  </a:lnTo>
                  <a:lnTo>
                    <a:pt x="21" y="79"/>
                  </a:lnTo>
                  <a:lnTo>
                    <a:pt x="21" y="79"/>
                  </a:lnTo>
                  <a:lnTo>
                    <a:pt x="21" y="83"/>
                  </a:lnTo>
                  <a:lnTo>
                    <a:pt x="21" y="79"/>
                  </a:lnTo>
                </a:path>
              </a:pathLst>
            </a:custGeom>
            <a:noFill/>
            <a:ln w="127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0859" name="Line 27">
              <a:extLst>
                <a:ext uri="{FF2B5EF4-FFF2-40B4-BE49-F238E27FC236}">
                  <a16:creationId xmlns:a16="http://schemas.microsoft.com/office/drawing/2014/main" id="{6EB6F7C2-E788-D845-A80C-1C4114931FC4}"/>
                </a:ext>
              </a:extLst>
            </p:cNvPr>
            <p:cNvSpPr>
              <a:spLocks noChangeShapeType="1"/>
            </p:cNvSpPr>
            <p:nvPr/>
          </p:nvSpPr>
          <p:spPr bwMode="auto">
            <a:xfrm flipH="1">
              <a:off x="2686" y="935"/>
              <a:ext cx="1" cy="44"/>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0860" name="Line 28">
              <a:extLst>
                <a:ext uri="{FF2B5EF4-FFF2-40B4-BE49-F238E27FC236}">
                  <a16:creationId xmlns:a16="http://schemas.microsoft.com/office/drawing/2014/main" id="{C27C9A91-DFB7-EF4C-8A98-2DBD1C273980}"/>
                </a:ext>
              </a:extLst>
            </p:cNvPr>
            <p:cNvSpPr>
              <a:spLocks noChangeShapeType="1"/>
            </p:cNvSpPr>
            <p:nvPr/>
          </p:nvSpPr>
          <p:spPr bwMode="auto">
            <a:xfrm flipV="1">
              <a:off x="2722" y="992"/>
              <a:ext cx="1" cy="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20861" name="Line 29">
            <a:extLst>
              <a:ext uri="{FF2B5EF4-FFF2-40B4-BE49-F238E27FC236}">
                <a16:creationId xmlns:a16="http://schemas.microsoft.com/office/drawing/2014/main" id="{166DD0C0-9EAD-BF48-B487-D6C4BC5ABB04}"/>
              </a:ext>
            </a:extLst>
          </p:cNvPr>
          <p:cNvSpPr>
            <a:spLocks noChangeShapeType="1"/>
          </p:cNvSpPr>
          <p:nvPr/>
        </p:nvSpPr>
        <p:spPr bwMode="auto">
          <a:xfrm flipH="1">
            <a:off x="5257800" y="2590800"/>
            <a:ext cx="1828800" cy="1752600"/>
          </a:xfrm>
          <a:prstGeom prst="line">
            <a:avLst/>
          </a:prstGeom>
          <a:noFill/>
          <a:ln w="12700">
            <a:solidFill>
              <a:schemeClr val="tx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 name="Slide Number Placeholder 1">
            <a:extLst>
              <a:ext uri="{FF2B5EF4-FFF2-40B4-BE49-F238E27FC236}">
                <a16:creationId xmlns:a16="http://schemas.microsoft.com/office/drawing/2014/main" id="{CDE55713-9301-6040-B59A-6D063CFAC890}"/>
              </a:ext>
            </a:extLst>
          </p:cNvPr>
          <p:cNvSpPr>
            <a:spLocks noGrp="1"/>
          </p:cNvSpPr>
          <p:nvPr>
            <p:ph type="sldNum" sz="quarter" idx="12"/>
          </p:nvPr>
        </p:nvSpPr>
        <p:spPr/>
        <p:txBody>
          <a:bodyPr/>
          <a:lstStyle/>
          <a:p>
            <a:fld id="{523BA762-FD51-DD42-A4ED-BDDCFD631F54}" type="slidenum">
              <a:rPr lang="en-US" smtClean="0"/>
              <a:t>22</a:t>
            </a:fld>
            <a:endParaRPr lang="en-US"/>
          </a:p>
        </p:txBody>
      </p:sp>
    </p:spTree>
    <p:extLst>
      <p:ext uri="{BB962C8B-B14F-4D97-AF65-F5344CB8AC3E}">
        <p14:creationId xmlns:p14="http://schemas.microsoft.com/office/powerpoint/2010/main" val="323333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0852"/>
                                        </p:tgtEl>
                                        <p:attrNameLst>
                                          <p:attrName>style.visibility</p:attrName>
                                        </p:attrNameLst>
                                      </p:cBhvr>
                                      <p:to>
                                        <p:strVal val="visible"/>
                                      </p:to>
                                    </p:set>
                                    <p:animEffect transition="in" filter="wipe(up)">
                                      <p:cBhvr>
                                        <p:cTn id="7" dur="500"/>
                                        <p:tgtEl>
                                          <p:spTgt spid="12085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0861"/>
                                        </p:tgtEl>
                                        <p:attrNameLst>
                                          <p:attrName>style.visibility</p:attrName>
                                        </p:attrNameLst>
                                      </p:cBhvr>
                                      <p:to>
                                        <p:strVal val="visible"/>
                                      </p:to>
                                    </p:set>
                                    <p:animEffect transition="in" filter="wipe(up)">
                                      <p:cBhvr>
                                        <p:cTn id="11" dur="500"/>
                                        <p:tgtEl>
                                          <p:spTgt spid="120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a:extLst>
              <a:ext uri="{FF2B5EF4-FFF2-40B4-BE49-F238E27FC236}">
                <a16:creationId xmlns:a16="http://schemas.microsoft.com/office/drawing/2014/main" id="{101B4EC5-2262-3746-8FEA-33FB7C1BE7AC}"/>
              </a:ext>
            </a:extLst>
          </p:cNvPr>
          <p:cNvGrpSpPr>
            <a:grpSpLocks/>
          </p:cNvGrpSpPr>
          <p:nvPr/>
        </p:nvGrpSpPr>
        <p:grpSpPr bwMode="auto">
          <a:xfrm>
            <a:off x="2095500" y="2209800"/>
            <a:ext cx="2459038" cy="1963738"/>
            <a:chOff x="1320" y="1392"/>
            <a:chExt cx="1549" cy="1237"/>
          </a:xfrm>
        </p:grpSpPr>
        <p:sp>
          <p:nvSpPr>
            <p:cNvPr id="118787" name="Freeform 3">
              <a:extLst>
                <a:ext uri="{FF2B5EF4-FFF2-40B4-BE49-F238E27FC236}">
                  <a16:creationId xmlns:a16="http://schemas.microsoft.com/office/drawing/2014/main" id="{2293A2B4-3F2F-B84A-BBAD-EA808EA3F01B}"/>
                </a:ext>
              </a:extLst>
            </p:cNvPr>
            <p:cNvSpPr>
              <a:spLocks/>
            </p:cNvSpPr>
            <p:nvPr/>
          </p:nvSpPr>
          <p:spPr bwMode="auto">
            <a:xfrm>
              <a:off x="1320" y="1404"/>
              <a:ext cx="1549" cy="1225"/>
            </a:xfrm>
            <a:custGeom>
              <a:avLst/>
              <a:gdLst>
                <a:gd name="T0" fmla="*/ 0 w 1549"/>
                <a:gd name="T1" fmla="*/ 1224 h 1225"/>
                <a:gd name="T2" fmla="*/ 132 w 1549"/>
                <a:gd name="T3" fmla="*/ 754 h 1225"/>
                <a:gd name="T4" fmla="*/ 288 w 1549"/>
                <a:gd name="T5" fmla="*/ 395 h 1225"/>
                <a:gd name="T6" fmla="*/ 312 w 1549"/>
                <a:gd name="T7" fmla="*/ 358 h 1225"/>
                <a:gd name="T8" fmla="*/ 420 w 1549"/>
                <a:gd name="T9" fmla="*/ 148 h 1225"/>
                <a:gd name="T10" fmla="*/ 528 w 1549"/>
                <a:gd name="T11" fmla="*/ 0 h 1225"/>
                <a:gd name="T12" fmla="*/ 792 w 1549"/>
                <a:gd name="T13" fmla="*/ 24 h 1225"/>
                <a:gd name="T14" fmla="*/ 840 w 1549"/>
                <a:gd name="T15" fmla="*/ 61 h 1225"/>
                <a:gd name="T16" fmla="*/ 936 w 1549"/>
                <a:gd name="T17" fmla="*/ 222 h 1225"/>
                <a:gd name="T18" fmla="*/ 972 w 1549"/>
                <a:gd name="T19" fmla="*/ 259 h 1225"/>
                <a:gd name="T20" fmla="*/ 1044 w 1549"/>
                <a:gd name="T21" fmla="*/ 321 h 1225"/>
                <a:gd name="T22" fmla="*/ 1140 w 1549"/>
                <a:gd name="T23" fmla="*/ 395 h 1225"/>
                <a:gd name="T24" fmla="*/ 1188 w 1549"/>
                <a:gd name="T25" fmla="*/ 432 h 1225"/>
                <a:gd name="T26" fmla="*/ 1272 w 1549"/>
                <a:gd name="T27" fmla="*/ 482 h 1225"/>
                <a:gd name="T28" fmla="*/ 1296 w 1549"/>
                <a:gd name="T29" fmla="*/ 519 h 1225"/>
                <a:gd name="T30" fmla="*/ 1344 w 1549"/>
                <a:gd name="T31" fmla="*/ 544 h 1225"/>
                <a:gd name="T32" fmla="*/ 1392 w 1549"/>
                <a:gd name="T33" fmla="*/ 581 h 1225"/>
                <a:gd name="T34" fmla="*/ 1416 w 1549"/>
                <a:gd name="T35" fmla="*/ 618 h 1225"/>
                <a:gd name="T36" fmla="*/ 1476 w 1549"/>
                <a:gd name="T37" fmla="*/ 667 h 1225"/>
                <a:gd name="T38" fmla="*/ 1488 w 1549"/>
                <a:gd name="T39" fmla="*/ 704 h 1225"/>
                <a:gd name="T40" fmla="*/ 1500 w 1549"/>
                <a:gd name="T41" fmla="*/ 729 h 1225"/>
                <a:gd name="T42" fmla="*/ 1548 w 1549"/>
                <a:gd name="T43" fmla="*/ 766 h 1225"/>
                <a:gd name="T44" fmla="*/ 756 w 1549"/>
                <a:gd name="T45" fmla="*/ 927 h 1225"/>
                <a:gd name="T46" fmla="*/ 192 w 1549"/>
                <a:gd name="T47" fmla="*/ 1112 h 1225"/>
                <a:gd name="T48" fmla="*/ 0 w 1549"/>
                <a:gd name="T49" fmla="*/ 12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9" h="1225">
                  <a:moveTo>
                    <a:pt x="0" y="1224"/>
                  </a:moveTo>
                  <a:lnTo>
                    <a:pt x="132" y="754"/>
                  </a:lnTo>
                  <a:lnTo>
                    <a:pt x="288" y="395"/>
                  </a:lnTo>
                  <a:lnTo>
                    <a:pt x="312" y="358"/>
                  </a:lnTo>
                  <a:lnTo>
                    <a:pt x="420" y="148"/>
                  </a:lnTo>
                  <a:lnTo>
                    <a:pt x="528" y="0"/>
                  </a:lnTo>
                  <a:lnTo>
                    <a:pt x="792" y="24"/>
                  </a:lnTo>
                  <a:lnTo>
                    <a:pt x="840" y="61"/>
                  </a:lnTo>
                  <a:lnTo>
                    <a:pt x="936" y="222"/>
                  </a:lnTo>
                  <a:lnTo>
                    <a:pt x="972" y="259"/>
                  </a:lnTo>
                  <a:lnTo>
                    <a:pt x="1044" y="321"/>
                  </a:lnTo>
                  <a:lnTo>
                    <a:pt x="1140" y="395"/>
                  </a:lnTo>
                  <a:lnTo>
                    <a:pt x="1188" y="432"/>
                  </a:lnTo>
                  <a:lnTo>
                    <a:pt x="1272" y="482"/>
                  </a:lnTo>
                  <a:lnTo>
                    <a:pt x="1296" y="519"/>
                  </a:lnTo>
                  <a:lnTo>
                    <a:pt x="1344" y="544"/>
                  </a:lnTo>
                  <a:lnTo>
                    <a:pt x="1392" y="581"/>
                  </a:lnTo>
                  <a:lnTo>
                    <a:pt x="1416" y="618"/>
                  </a:lnTo>
                  <a:lnTo>
                    <a:pt x="1476" y="667"/>
                  </a:lnTo>
                  <a:lnTo>
                    <a:pt x="1488" y="704"/>
                  </a:lnTo>
                  <a:lnTo>
                    <a:pt x="1500" y="729"/>
                  </a:lnTo>
                  <a:lnTo>
                    <a:pt x="1548" y="766"/>
                  </a:lnTo>
                  <a:lnTo>
                    <a:pt x="756" y="927"/>
                  </a:lnTo>
                  <a:lnTo>
                    <a:pt x="192" y="1112"/>
                  </a:lnTo>
                  <a:lnTo>
                    <a:pt x="0" y="1224"/>
                  </a:lnTo>
                </a:path>
              </a:pathLst>
            </a:custGeom>
            <a:solidFill>
              <a:srgbClr val="7144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788" name="Freeform 4">
              <a:extLst>
                <a:ext uri="{FF2B5EF4-FFF2-40B4-BE49-F238E27FC236}">
                  <a16:creationId xmlns:a16="http://schemas.microsoft.com/office/drawing/2014/main" id="{46280372-F961-7944-86CF-6FEF6C193552}"/>
                </a:ext>
              </a:extLst>
            </p:cNvPr>
            <p:cNvSpPr>
              <a:spLocks/>
            </p:cNvSpPr>
            <p:nvPr/>
          </p:nvSpPr>
          <p:spPr bwMode="auto">
            <a:xfrm>
              <a:off x="1668" y="1392"/>
              <a:ext cx="601" cy="385"/>
            </a:xfrm>
            <a:custGeom>
              <a:avLst/>
              <a:gdLst>
                <a:gd name="T0" fmla="*/ 60 w 601"/>
                <a:gd name="T1" fmla="*/ 180 h 385"/>
                <a:gd name="T2" fmla="*/ 204 w 601"/>
                <a:gd name="T3" fmla="*/ 0 h 385"/>
                <a:gd name="T4" fmla="*/ 396 w 601"/>
                <a:gd name="T5" fmla="*/ 12 h 385"/>
                <a:gd name="T6" fmla="*/ 480 w 601"/>
                <a:gd name="T7" fmla="*/ 12 h 385"/>
                <a:gd name="T8" fmla="*/ 552 w 601"/>
                <a:gd name="T9" fmla="*/ 144 h 385"/>
                <a:gd name="T10" fmla="*/ 600 w 601"/>
                <a:gd name="T11" fmla="*/ 252 h 385"/>
                <a:gd name="T12" fmla="*/ 516 w 601"/>
                <a:gd name="T13" fmla="*/ 300 h 385"/>
                <a:gd name="T14" fmla="*/ 468 w 601"/>
                <a:gd name="T15" fmla="*/ 240 h 385"/>
                <a:gd name="T16" fmla="*/ 420 w 601"/>
                <a:gd name="T17" fmla="*/ 324 h 385"/>
                <a:gd name="T18" fmla="*/ 336 w 601"/>
                <a:gd name="T19" fmla="*/ 252 h 385"/>
                <a:gd name="T20" fmla="*/ 324 w 601"/>
                <a:gd name="T21" fmla="*/ 336 h 385"/>
                <a:gd name="T22" fmla="*/ 228 w 601"/>
                <a:gd name="T23" fmla="*/ 276 h 385"/>
                <a:gd name="T24" fmla="*/ 156 w 601"/>
                <a:gd name="T25" fmla="*/ 360 h 385"/>
                <a:gd name="T26" fmla="*/ 96 w 601"/>
                <a:gd name="T27" fmla="*/ 276 h 385"/>
                <a:gd name="T28" fmla="*/ 48 w 601"/>
                <a:gd name="T29" fmla="*/ 384 h 385"/>
                <a:gd name="T30" fmla="*/ 0 w 601"/>
                <a:gd name="T31" fmla="*/ 336 h 385"/>
                <a:gd name="T32" fmla="*/ 60 w 601"/>
                <a:gd name="T33" fmla="*/ 18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385">
                  <a:moveTo>
                    <a:pt x="60" y="180"/>
                  </a:moveTo>
                  <a:lnTo>
                    <a:pt x="204" y="0"/>
                  </a:lnTo>
                  <a:lnTo>
                    <a:pt x="396" y="12"/>
                  </a:lnTo>
                  <a:lnTo>
                    <a:pt x="480" y="12"/>
                  </a:lnTo>
                  <a:lnTo>
                    <a:pt x="552" y="144"/>
                  </a:lnTo>
                  <a:lnTo>
                    <a:pt x="600" y="252"/>
                  </a:lnTo>
                  <a:lnTo>
                    <a:pt x="516" y="300"/>
                  </a:lnTo>
                  <a:lnTo>
                    <a:pt x="468" y="240"/>
                  </a:lnTo>
                  <a:lnTo>
                    <a:pt x="420" y="324"/>
                  </a:lnTo>
                  <a:lnTo>
                    <a:pt x="336" y="252"/>
                  </a:lnTo>
                  <a:lnTo>
                    <a:pt x="324" y="336"/>
                  </a:lnTo>
                  <a:lnTo>
                    <a:pt x="228" y="276"/>
                  </a:lnTo>
                  <a:lnTo>
                    <a:pt x="156" y="360"/>
                  </a:lnTo>
                  <a:lnTo>
                    <a:pt x="96" y="276"/>
                  </a:lnTo>
                  <a:lnTo>
                    <a:pt x="48" y="384"/>
                  </a:lnTo>
                  <a:lnTo>
                    <a:pt x="0" y="336"/>
                  </a:lnTo>
                  <a:lnTo>
                    <a:pt x="60" y="180"/>
                  </a:lnTo>
                </a:path>
              </a:pathLst>
            </a:custGeom>
            <a:solidFill>
              <a:schemeClr val="tx1"/>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118789" name="Rectangle 5">
            <a:extLst>
              <a:ext uri="{FF2B5EF4-FFF2-40B4-BE49-F238E27FC236}">
                <a16:creationId xmlns:a16="http://schemas.microsoft.com/office/drawing/2014/main" id="{71223A32-8FE7-AE4D-BFEE-737F3407E1E4}"/>
              </a:ext>
            </a:extLst>
          </p:cNvPr>
          <p:cNvSpPr>
            <a:spLocks noGrp="1" noChangeArrowheads="1"/>
          </p:cNvSpPr>
          <p:nvPr>
            <p:ph type="title"/>
          </p:nvPr>
        </p:nvSpPr>
        <p:spPr>
          <a:noFill/>
          <a:ln/>
        </p:spPr>
        <p:txBody>
          <a:bodyPr lIns="92075" tIns="46038" rIns="92075" bIns="46038"/>
          <a:lstStyle/>
          <a:p>
            <a:r>
              <a:rPr lang="en-US" altLang="en-US"/>
              <a:t>Multipath</a:t>
            </a:r>
          </a:p>
        </p:txBody>
      </p:sp>
      <p:grpSp>
        <p:nvGrpSpPr>
          <p:cNvPr id="118790" name="Group 6">
            <a:extLst>
              <a:ext uri="{FF2B5EF4-FFF2-40B4-BE49-F238E27FC236}">
                <a16:creationId xmlns:a16="http://schemas.microsoft.com/office/drawing/2014/main" id="{3E620D6F-08B9-F34F-B943-8F0C2CF7D6BB}"/>
              </a:ext>
            </a:extLst>
          </p:cNvPr>
          <p:cNvGrpSpPr>
            <a:grpSpLocks/>
          </p:cNvGrpSpPr>
          <p:nvPr/>
        </p:nvGrpSpPr>
        <p:grpSpPr bwMode="auto">
          <a:xfrm>
            <a:off x="762000" y="3352800"/>
            <a:ext cx="7670800" cy="2768600"/>
            <a:chOff x="480" y="2130"/>
            <a:chExt cx="4832" cy="1744"/>
          </a:xfrm>
        </p:grpSpPr>
        <p:sp>
          <p:nvSpPr>
            <p:cNvPr id="118791" name="Oval 7">
              <a:extLst>
                <a:ext uri="{FF2B5EF4-FFF2-40B4-BE49-F238E27FC236}">
                  <a16:creationId xmlns:a16="http://schemas.microsoft.com/office/drawing/2014/main" id="{4A3E8C03-8DB3-B14C-9B95-1502BEB794EA}"/>
                </a:ext>
              </a:extLst>
            </p:cNvPr>
            <p:cNvSpPr>
              <a:spLocks noChangeArrowheads="1"/>
            </p:cNvSpPr>
            <p:nvPr/>
          </p:nvSpPr>
          <p:spPr bwMode="auto">
            <a:xfrm rot="20940000">
              <a:off x="480" y="2130"/>
              <a:ext cx="4832" cy="1744"/>
            </a:xfrm>
            <a:prstGeom prst="ellipse">
              <a:avLst/>
            </a:prstGeom>
            <a:solidFill>
              <a:srgbClr val="05C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792" name="AutoShape 8">
              <a:extLst>
                <a:ext uri="{FF2B5EF4-FFF2-40B4-BE49-F238E27FC236}">
                  <a16:creationId xmlns:a16="http://schemas.microsoft.com/office/drawing/2014/main" id="{284B2837-0321-C643-A79D-7A07566CD507}"/>
                </a:ext>
              </a:extLst>
            </p:cNvPr>
            <p:cNvSpPr>
              <a:spLocks noChangeArrowheads="1"/>
            </p:cNvSpPr>
            <p:nvPr/>
          </p:nvSpPr>
          <p:spPr bwMode="auto">
            <a:xfrm>
              <a:off x="2924" y="2816"/>
              <a:ext cx="72" cy="36"/>
            </a:xfrm>
            <a:prstGeom prst="triangle">
              <a:avLst>
                <a:gd name="adj" fmla="val 49995"/>
              </a:avLst>
            </a:prstGeom>
            <a:solidFill>
              <a:srgbClr val="FAFE4C"/>
            </a:solidFill>
            <a:ln w="25400">
              <a:solidFill>
                <a:srgbClr val="FAFE4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18793" name="Group 9">
              <a:extLst>
                <a:ext uri="{FF2B5EF4-FFF2-40B4-BE49-F238E27FC236}">
                  <a16:creationId xmlns:a16="http://schemas.microsoft.com/office/drawing/2014/main" id="{BF782592-4133-0B48-9BDC-1DA3DDCAC868}"/>
                </a:ext>
              </a:extLst>
            </p:cNvPr>
            <p:cNvGrpSpPr>
              <a:grpSpLocks/>
            </p:cNvGrpSpPr>
            <p:nvPr/>
          </p:nvGrpSpPr>
          <p:grpSpPr bwMode="auto">
            <a:xfrm>
              <a:off x="2806" y="2330"/>
              <a:ext cx="315" cy="539"/>
              <a:chOff x="2806" y="2330"/>
              <a:chExt cx="315" cy="539"/>
            </a:xfrm>
          </p:grpSpPr>
          <p:pic>
            <p:nvPicPr>
              <p:cNvPr id="118794" name="Picture 10">
                <a:extLst>
                  <a:ext uri="{FF2B5EF4-FFF2-40B4-BE49-F238E27FC236}">
                    <a16:creationId xmlns:a16="http://schemas.microsoft.com/office/drawing/2014/main" id="{9CF2230E-E56E-8145-8899-645E38FF08A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 y="2391"/>
                <a:ext cx="315"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5" name="Oval 11">
                <a:extLst>
                  <a:ext uri="{FF2B5EF4-FFF2-40B4-BE49-F238E27FC236}">
                    <a16:creationId xmlns:a16="http://schemas.microsoft.com/office/drawing/2014/main" id="{96036AB5-E914-E54A-A666-ECBE213C5F85}"/>
                  </a:ext>
                </a:extLst>
              </p:cNvPr>
              <p:cNvSpPr>
                <a:spLocks noChangeArrowheads="1"/>
              </p:cNvSpPr>
              <p:nvPr/>
            </p:nvSpPr>
            <p:spPr bwMode="auto">
              <a:xfrm>
                <a:off x="2868" y="2330"/>
                <a:ext cx="199" cy="45"/>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796" name="Line 12">
                <a:extLst>
                  <a:ext uri="{FF2B5EF4-FFF2-40B4-BE49-F238E27FC236}">
                    <a16:creationId xmlns:a16="http://schemas.microsoft.com/office/drawing/2014/main" id="{E11003E4-1FBB-9D41-8E2F-36B4A3CBEC69}"/>
                  </a:ext>
                </a:extLst>
              </p:cNvPr>
              <p:cNvSpPr>
                <a:spLocks noChangeShapeType="1"/>
              </p:cNvSpPr>
              <p:nvPr/>
            </p:nvSpPr>
            <p:spPr bwMode="auto">
              <a:xfrm flipV="1">
                <a:off x="2925" y="2339"/>
                <a:ext cx="38" cy="1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797" name="Line 13">
                <a:extLst>
                  <a:ext uri="{FF2B5EF4-FFF2-40B4-BE49-F238E27FC236}">
                    <a16:creationId xmlns:a16="http://schemas.microsoft.com/office/drawing/2014/main" id="{33B7A2DA-CF48-C842-8210-BE3B7A4F46A7}"/>
                  </a:ext>
                </a:extLst>
              </p:cNvPr>
              <p:cNvSpPr>
                <a:spLocks noChangeShapeType="1"/>
              </p:cNvSpPr>
              <p:nvPr/>
            </p:nvSpPr>
            <p:spPr bwMode="auto">
              <a:xfrm>
                <a:off x="2962" y="2339"/>
                <a:ext cx="32" cy="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grpSp>
        <p:nvGrpSpPr>
          <p:cNvPr id="118798" name="Group 14">
            <a:extLst>
              <a:ext uri="{FF2B5EF4-FFF2-40B4-BE49-F238E27FC236}">
                <a16:creationId xmlns:a16="http://schemas.microsoft.com/office/drawing/2014/main" id="{91BF8211-A099-0642-94DB-C0BDB115C61D}"/>
              </a:ext>
            </a:extLst>
          </p:cNvPr>
          <p:cNvGrpSpPr>
            <a:grpSpLocks/>
          </p:cNvGrpSpPr>
          <p:nvPr/>
        </p:nvGrpSpPr>
        <p:grpSpPr bwMode="auto">
          <a:xfrm>
            <a:off x="4849813" y="2438400"/>
            <a:ext cx="2230437" cy="1463675"/>
            <a:chOff x="3055" y="1536"/>
            <a:chExt cx="1405" cy="922"/>
          </a:xfrm>
        </p:grpSpPr>
        <p:grpSp>
          <p:nvGrpSpPr>
            <p:cNvPr id="118799" name="Group 15">
              <a:extLst>
                <a:ext uri="{FF2B5EF4-FFF2-40B4-BE49-F238E27FC236}">
                  <a16:creationId xmlns:a16="http://schemas.microsoft.com/office/drawing/2014/main" id="{A13B6523-9D3E-8A44-A723-1D0BE39FC7A9}"/>
                </a:ext>
              </a:extLst>
            </p:cNvPr>
            <p:cNvGrpSpPr>
              <a:grpSpLocks/>
            </p:cNvGrpSpPr>
            <p:nvPr/>
          </p:nvGrpSpPr>
          <p:grpSpPr bwMode="auto">
            <a:xfrm>
              <a:off x="3055" y="2072"/>
              <a:ext cx="116" cy="111"/>
              <a:chOff x="3055" y="2072"/>
              <a:chExt cx="116" cy="111"/>
            </a:xfrm>
          </p:grpSpPr>
          <p:sp>
            <p:nvSpPr>
              <p:cNvPr id="118800" name="Line 16">
                <a:extLst>
                  <a:ext uri="{FF2B5EF4-FFF2-40B4-BE49-F238E27FC236}">
                    <a16:creationId xmlns:a16="http://schemas.microsoft.com/office/drawing/2014/main" id="{E5278A96-A277-704C-9685-679ECA9E4E10}"/>
                  </a:ext>
                </a:extLst>
              </p:cNvPr>
              <p:cNvSpPr>
                <a:spLocks noChangeShapeType="1"/>
              </p:cNvSpPr>
              <p:nvPr/>
            </p:nvSpPr>
            <p:spPr bwMode="auto">
              <a:xfrm>
                <a:off x="3060" y="2082"/>
                <a:ext cx="0" cy="3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01" name="Freeform 17">
                <a:extLst>
                  <a:ext uri="{FF2B5EF4-FFF2-40B4-BE49-F238E27FC236}">
                    <a16:creationId xmlns:a16="http://schemas.microsoft.com/office/drawing/2014/main" id="{B2A9B857-CA70-BA44-9C74-4DBDA64C8AD1}"/>
                  </a:ext>
                </a:extLst>
              </p:cNvPr>
              <p:cNvSpPr>
                <a:spLocks/>
              </p:cNvSpPr>
              <p:nvPr/>
            </p:nvSpPr>
            <p:spPr bwMode="auto">
              <a:xfrm>
                <a:off x="3055" y="2121"/>
                <a:ext cx="116" cy="62"/>
              </a:xfrm>
              <a:custGeom>
                <a:avLst/>
                <a:gdLst>
                  <a:gd name="T0" fmla="*/ 0 w 116"/>
                  <a:gd name="T1" fmla="*/ 1 h 62"/>
                  <a:gd name="T2" fmla="*/ 7 w 116"/>
                  <a:gd name="T3" fmla="*/ 0 h 62"/>
                  <a:gd name="T4" fmla="*/ 115 w 116"/>
                  <a:gd name="T5" fmla="*/ 48 h 62"/>
                  <a:gd name="T6" fmla="*/ 115 w 116"/>
                  <a:gd name="T7" fmla="*/ 59 h 62"/>
                  <a:gd name="T8" fmla="*/ 108 w 116"/>
                  <a:gd name="T9" fmla="*/ 61 h 62"/>
                  <a:gd name="T10" fmla="*/ 108 w 116"/>
                  <a:gd name="T11" fmla="*/ 51 h 62"/>
                  <a:gd name="T12" fmla="*/ 0 w 116"/>
                  <a:gd name="T13" fmla="*/ 1 h 62"/>
                </a:gdLst>
                <a:ahLst/>
                <a:cxnLst>
                  <a:cxn ang="0">
                    <a:pos x="T0" y="T1"/>
                  </a:cxn>
                  <a:cxn ang="0">
                    <a:pos x="T2" y="T3"/>
                  </a:cxn>
                  <a:cxn ang="0">
                    <a:pos x="T4" y="T5"/>
                  </a:cxn>
                  <a:cxn ang="0">
                    <a:pos x="T6" y="T7"/>
                  </a:cxn>
                  <a:cxn ang="0">
                    <a:pos x="T8" y="T9"/>
                  </a:cxn>
                  <a:cxn ang="0">
                    <a:pos x="T10" y="T11"/>
                  </a:cxn>
                  <a:cxn ang="0">
                    <a:pos x="T12" y="T13"/>
                  </a:cxn>
                </a:cxnLst>
                <a:rect l="0" t="0" r="r" b="b"/>
                <a:pathLst>
                  <a:path w="116" h="62">
                    <a:moveTo>
                      <a:pt x="0" y="1"/>
                    </a:moveTo>
                    <a:lnTo>
                      <a:pt x="7" y="0"/>
                    </a:lnTo>
                    <a:lnTo>
                      <a:pt x="115" y="48"/>
                    </a:lnTo>
                    <a:lnTo>
                      <a:pt x="115" y="59"/>
                    </a:lnTo>
                    <a:lnTo>
                      <a:pt x="108" y="61"/>
                    </a:lnTo>
                    <a:lnTo>
                      <a:pt x="108" y="51"/>
                    </a:lnTo>
                    <a:lnTo>
                      <a:pt x="0" y="1"/>
                    </a:lnTo>
                  </a:path>
                </a:pathLst>
              </a:custGeom>
              <a:solidFill>
                <a:srgbClr val="F4F4F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02" name="Freeform 18">
                <a:extLst>
                  <a:ext uri="{FF2B5EF4-FFF2-40B4-BE49-F238E27FC236}">
                    <a16:creationId xmlns:a16="http://schemas.microsoft.com/office/drawing/2014/main" id="{EDF73840-580A-BE45-AAFD-2FDAAE98C9E9}"/>
                  </a:ext>
                </a:extLst>
              </p:cNvPr>
              <p:cNvSpPr>
                <a:spLocks/>
              </p:cNvSpPr>
              <p:nvPr/>
            </p:nvSpPr>
            <p:spPr bwMode="auto">
              <a:xfrm>
                <a:off x="3059" y="2072"/>
                <a:ext cx="105" cy="96"/>
              </a:xfrm>
              <a:custGeom>
                <a:avLst/>
                <a:gdLst>
                  <a:gd name="T0" fmla="*/ 87 w 105"/>
                  <a:gd name="T1" fmla="*/ 0 h 96"/>
                  <a:gd name="T2" fmla="*/ 0 w 105"/>
                  <a:gd name="T3" fmla="*/ 11 h 96"/>
                  <a:gd name="T4" fmla="*/ 104 w 105"/>
                  <a:gd name="T5" fmla="*/ 42 h 96"/>
                  <a:gd name="T6" fmla="*/ 104 w 105"/>
                  <a:gd name="T7" fmla="*/ 95 h 96"/>
                </a:gdLst>
                <a:ahLst/>
                <a:cxnLst>
                  <a:cxn ang="0">
                    <a:pos x="T0" y="T1"/>
                  </a:cxn>
                  <a:cxn ang="0">
                    <a:pos x="T2" y="T3"/>
                  </a:cxn>
                  <a:cxn ang="0">
                    <a:pos x="T4" y="T5"/>
                  </a:cxn>
                  <a:cxn ang="0">
                    <a:pos x="T6" y="T7"/>
                  </a:cxn>
                </a:cxnLst>
                <a:rect l="0" t="0" r="r" b="b"/>
                <a:pathLst>
                  <a:path w="105" h="96">
                    <a:moveTo>
                      <a:pt x="87" y="0"/>
                    </a:moveTo>
                    <a:lnTo>
                      <a:pt x="0" y="11"/>
                    </a:lnTo>
                    <a:lnTo>
                      <a:pt x="104" y="42"/>
                    </a:lnTo>
                    <a:lnTo>
                      <a:pt x="104" y="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03" name="Line 19">
                <a:extLst>
                  <a:ext uri="{FF2B5EF4-FFF2-40B4-BE49-F238E27FC236}">
                    <a16:creationId xmlns:a16="http://schemas.microsoft.com/office/drawing/2014/main" id="{F9243984-FD82-854C-884F-5AD2C4A86C8E}"/>
                  </a:ext>
                </a:extLst>
              </p:cNvPr>
              <p:cNvSpPr>
                <a:spLocks noChangeShapeType="1"/>
              </p:cNvSpPr>
              <p:nvPr/>
            </p:nvSpPr>
            <p:spPr bwMode="auto">
              <a:xfrm>
                <a:off x="3109" y="2098"/>
                <a:ext cx="0" cy="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04" name="Line 20">
                <a:extLst>
                  <a:ext uri="{FF2B5EF4-FFF2-40B4-BE49-F238E27FC236}">
                    <a16:creationId xmlns:a16="http://schemas.microsoft.com/office/drawing/2014/main" id="{F531C892-4FB9-6446-8AE6-7AE1B6A53047}"/>
                  </a:ext>
                </a:extLst>
              </p:cNvPr>
              <p:cNvSpPr>
                <a:spLocks noChangeShapeType="1"/>
              </p:cNvSpPr>
              <p:nvPr/>
            </p:nvSpPr>
            <p:spPr bwMode="auto">
              <a:xfrm>
                <a:off x="3096" y="2079"/>
                <a:ext cx="0" cy="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05" name="Line 21">
                <a:extLst>
                  <a:ext uri="{FF2B5EF4-FFF2-40B4-BE49-F238E27FC236}">
                    <a16:creationId xmlns:a16="http://schemas.microsoft.com/office/drawing/2014/main" id="{B6B3D427-129B-AF49-9BD9-DE2EF663A518}"/>
                  </a:ext>
                </a:extLst>
              </p:cNvPr>
              <p:cNvSpPr>
                <a:spLocks noChangeShapeType="1"/>
              </p:cNvSpPr>
              <p:nvPr/>
            </p:nvSpPr>
            <p:spPr bwMode="auto">
              <a:xfrm>
                <a:off x="3080" y="2089"/>
                <a:ext cx="0" cy="4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06" name="Line 22">
                <a:extLst>
                  <a:ext uri="{FF2B5EF4-FFF2-40B4-BE49-F238E27FC236}">
                    <a16:creationId xmlns:a16="http://schemas.microsoft.com/office/drawing/2014/main" id="{AE688800-8909-084B-AB67-BBE6EEB030F4}"/>
                  </a:ext>
                </a:extLst>
              </p:cNvPr>
              <p:cNvSpPr>
                <a:spLocks noChangeShapeType="1"/>
              </p:cNvSpPr>
              <p:nvPr/>
            </p:nvSpPr>
            <p:spPr bwMode="auto">
              <a:xfrm>
                <a:off x="3124" y="2076"/>
                <a:ext cx="0" cy="3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18807" name="Group 23">
              <a:extLst>
                <a:ext uri="{FF2B5EF4-FFF2-40B4-BE49-F238E27FC236}">
                  <a16:creationId xmlns:a16="http://schemas.microsoft.com/office/drawing/2014/main" id="{CAF6720D-5C98-C64B-84D8-9446B56420BA}"/>
                </a:ext>
              </a:extLst>
            </p:cNvPr>
            <p:cNvGrpSpPr>
              <a:grpSpLocks/>
            </p:cNvGrpSpPr>
            <p:nvPr/>
          </p:nvGrpSpPr>
          <p:grpSpPr bwMode="auto">
            <a:xfrm>
              <a:off x="3055" y="2109"/>
              <a:ext cx="1405" cy="349"/>
              <a:chOff x="3055" y="2109"/>
              <a:chExt cx="1405" cy="349"/>
            </a:xfrm>
          </p:grpSpPr>
          <p:sp>
            <p:nvSpPr>
              <p:cNvPr id="118808" name="Freeform 24">
                <a:extLst>
                  <a:ext uri="{FF2B5EF4-FFF2-40B4-BE49-F238E27FC236}">
                    <a16:creationId xmlns:a16="http://schemas.microsoft.com/office/drawing/2014/main" id="{2D28FF57-31FD-AE4A-A254-532E3C37C830}"/>
                  </a:ext>
                </a:extLst>
              </p:cNvPr>
              <p:cNvSpPr>
                <a:spLocks/>
              </p:cNvSpPr>
              <p:nvPr/>
            </p:nvSpPr>
            <p:spPr bwMode="auto">
              <a:xfrm>
                <a:off x="3055" y="2109"/>
                <a:ext cx="383" cy="118"/>
              </a:xfrm>
              <a:custGeom>
                <a:avLst/>
                <a:gdLst>
                  <a:gd name="T0" fmla="*/ 380 w 383"/>
                  <a:gd name="T1" fmla="*/ 98 h 118"/>
                  <a:gd name="T2" fmla="*/ 89 w 383"/>
                  <a:gd name="T3" fmla="*/ 0 h 118"/>
                  <a:gd name="T4" fmla="*/ 0 w 383"/>
                  <a:gd name="T5" fmla="*/ 13 h 118"/>
                  <a:gd name="T6" fmla="*/ 0 w 383"/>
                  <a:gd name="T7" fmla="*/ 25 h 118"/>
                  <a:gd name="T8" fmla="*/ 108 w 383"/>
                  <a:gd name="T9" fmla="*/ 73 h 118"/>
                  <a:gd name="T10" fmla="*/ 257 w 383"/>
                  <a:gd name="T11" fmla="*/ 73 h 118"/>
                  <a:gd name="T12" fmla="*/ 382 w 383"/>
                  <a:gd name="T13" fmla="*/ 117 h 118"/>
                  <a:gd name="T14" fmla="*/ 380 w 383"/>
                  <a:gd name="T15" fmla="*/ 9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18">
                    <a:moveTo>
                      <a:pt x="380" y="98"/>
                    </a:moveTo>
                    <a:lnTo>
                      <a:pt x="89" y="0"/>
                    </a:lnTo>
                    <a:lnTo>
                      <a:pt x="0" y="13"/>
                    </a:lnTo>
                    <a:lnTo>
                      <a:pt x="0" y="25"/>
                    </a:lnTo>
                    <a:lnTo>
                      <a:pt x="108" y="73"/>
                    </a:lnTo>
                    <a:lnTo>
                      <a:pt x="257" y="73"/>
                    </a:lnTo>
                    <a:lnTo>
                      <a:pt x="382" y="117"/>
                    </a:lnTo>
                    <a:lnTo>
                      <a:pt x="380" y="9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09" name="Freeform 25">
                <a:extLst>
                  <a:ext uri="{FF2B5EF4-FFF2-40B4-BE49-F238E27FC236}">
                    <a16:creationId xmlns:a16="http://schemas.microsoft.com/office/drawing/2014/main" id="{C92262A2-E5AF-0C45-A996-BF91EA257F6C}"/>
                  </a:ext>
                </a:extLst>
              </p:cNvPr>
              <p:cNvSpPr>
                <a:spLocks/>
              </p:cNvSpPr>
              <p:nvPr/>
            </p:nvSpPr>
            <p:spPr bwMode="auto">
              <a:xfrm>
                <a:off x="3435" y="2207"/>
                <a:ext cx="458" cy="63"/>
              </a:xfrm>
              <a:custGeom>
                <a:avLst/>
                <a:gdLst>
                  <a:gd name="T0" fmla="*/ 0 w 458"/>
                  <a:gd name="T1" fmla="*/ 0 h 63"/>
                  <a:gd name="T2" fmla="*/ 97 w 458"/>
                  <a:gd name="T3" fmla="*/ 38 h 63"/>
                  <a:gd name="T4" fmla="*/ 324 w 458"/>
                  <a:gd name="T5" fmla="*/ 5 h 63"/>
                  <a:gd name="T6" fmla="*/ 457 w 458"/>
                  <a:gd name="T7" fmla="*/ 45 h 63"/>
                  <a:gd name="T8" fmla="*/ 457 w 458"/>
                  <a:gd name="T9" fmla="*/ 62 h 63"/>
                  <a:gd name="T10" fmla="*/ 324 w 458"/>
                  <a:gd name="T11" fmla="*/ 23 h 63"/>
                  <a:gd name="T12" fmla="*/ 95 w 458"/>
                  <a:gd name="T13" fmla="*/ 56 h 63"/>
                  <a:gd name="T14" fmla="*/ 2 w 458"/>
                  <a:gd name="T15" fmla="*/ 19 h 63"/>
                  <a:gd name="T16" fmla="*/ 0 w 45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 h="63">
                    <a:moveTo>
                      <a:pt x="0" y="0"/>
                    </a:moveTo>
                    <a:lnTo>
                      <a:pt x="97" y="38"/>
                    </a:lnTo>
                    <a:lnTo>
                      <a:pt x="324" y="5"/>
                    </a:lnTo>
                    <a:lnTo>
                      <a:pt x="457" y="45"/>
                    </a:lnTo>
                    <a:lnTo>
                      <a:pt x="457" y="62"/>
                    </a:lnTo>
                    <a:lnTo>
                      <a:pt x="324" y="23"/>
                    </a:lnTo>
                    <a:lnTo>
                      <a:pt x="95" y="56"/>
                    </a:lnTo>
                    <a:lnTo>
                      <a:pt x="2" y="19"/>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10" name="Freeform 26">
                <a:extLst>
                  <a:ext uri="{FF2B5EF4-FFF2-40B4-BE49-F238E27FC236}">
                    <a16:creationId xmlns:a16="http://schemas.microsoft.com/office/drawing/2014/main" id="{94023C29-B4CE-F84E-BD3A-DFC69D207AFC}"/>
                  </a:ext>
                </a:extLst>
              </p:cNvPr>
              <p:cNvSpPr>
                <a:spLocks/>
              </p:cNvSpPr>
              <p:nvPr/>
            </p:nvSpPr>
            <p:spPr bwMode="auto">
              <a:xfrm>
                <a:off x="3628" y="2129"/>
                <a:ext cx="832" cy="329"/>
              </a:xfrm>
              <a:custGeom>
                <a:avLst/>
                <a:gdLst>
                  <a:gd name="T0" fmla="*/ 642 w 832"/>
                  <a:gd name="T1" fmla="*/ 28 h 329"/>
                  <a:gd name="T2" fmla="*/ 533 w 832"/>
                  <a:gd name="T3" fmla="*/ 54 h 329"/>
                  <a:gd name="T4" fmla="*/ 495 w 832"/>
                  <a:gd name="T5" fmla="*/ 34 h 329"/>
                  <a:gd name="T6" fmla="*/ 459 w 832"/>
                  <a:gd name="T7" fmla="*/ 43 h 329"/>
                  <a:gd name="T8" fmla="*/ 495 w 832"/>
                  <a:gd name="T9" fmla="*/ 60 h 329"/>
                  <a:gd name="T10" fmla="*/ 34 w 832"/>
                  <a:gd name="T11" fmla="*/ 177 h 329"/>
                  <a:gd name="T12" fmla="*/ 0 w 832"/>
                  <a:gd name="T13" fmla="*/ 166 h 329"/>
                  <a:gd name="T14" fmla="*/ 0 w 832"/>
                  <a:gd name="T15" fmla="*/ 192 h 329"/>
                  <a:gd name="T16" fmla="*/ 174 w 832"/>
                  <a:gd name="T17" fmla="*/ 273 h 329"/>
                  <a:gd name="T18" fmla="*/ 254 w 832"/>
                  <a:gd name="T19" fmla="*/ 304 h 329"/>
                  <a:gd name="T20" fmla="*/ 307 w 832"/>
                  <a:gd name="T21" fmla="*/ 321 h 329"/>
                  <a:gd name="T22" fmla="*/ 328 w 832"/>
                  <a:gd name="T23" fmla="*/ 328 h 329"/>
                  <a:gd name="T24" fmla="*/ 353 w 832"/>
                  <a:gd name="T25" fmla="*/ 326 h 329"/>
                  <a:gd name="T26" fmla="*/ 382 w 832"/>
                  <a:gd name="T27" fmla="*/ 328 h 329"/>
                  <a:gd name="T28" fmla="*/ 415 w 832"/>
                  <a:gd name="T29" fmla="*/ 321 h 329"/>
                  <a:gd name="T30" fmla="*/ 449 w 832"/>
                  <a:gd name="T31" fmla="*/ 307 h 329"/>
                  <a:gd name="T32" fmla="*/ 452 w 832"/>
                  <a:gd name="T33" fmla="*/ 279 h 329"/>
                  <a:gd name="T34" fmla="*/ 412 w 832"/>
                  <a:gd name="T35" fmla="*/ 295 h 329"/>
                  <a:gd name="T36" fmla="*/ 376 w 832"/>
                  <a:gd name="T37" fmla="*/ 304 h 329"/>
                  <a:gd name="T38" fmla="*/ 309 w 832"/>
                  <a:gd name="T39" fmla="*/ 293 h 329"/>
                  <a:gd name="T40" fmla="*/ 272 w 832"/>
                  <a:gd name="T41" fmla="*/ 282 h 329"/>
                  <a:gd name="T42" fmla="*/ 244 w 832"/>
                  <a:gd name="T43" fmla="*/ 268 h 329"/>
                  <a:gd name="T44" fmla="*/ 103 w 832"/>
                  <a:gd name="T45" fmla="*/ 208 h 329"/>
                  <a:gd name="T46" fmla="*/ 752 w 832"/>
                  <a:gd name="T47" fmla="*/ 13 h 329"/>
                  <a:gd name="T48" fmla="*/ 796 w 832"/>
                  <a:gd name="T49" fmla="*/ 21 h 329"/>
                  <a:gd name="T50" fmla="*/ 814 w 832"/>
                  <a:gd name="T51" fmla="*/ 16 h 329"/>
                  <a:gd name="T52" fmla="*/ 831 w 832"/>
                  <a:gd name="T53" fmla="*/ 10 h 329"/>
                  <a:gd name="T54" fmla="*/ 831 w 832"/>
                  <a:gd name="T55" fmla="*/ 0 h 329"/>
                  <a:gd name="T56" fmla="*/ 820 w 832"/>
                  <a:gd name="T57" fmla="*/ 7 h 329"/>
                  <a:gd name="T58" fmla="*/ 796 w 832"/>
                  <a:gd name="T59" fmla="*/ 12 h 329"/>
                  <a:gd name="T60" fmla="*/ 750 w 832"/>
                  <a:gd name="T61" fmla="*/ 3 h 329"/>
                  <a:gd name="T62" fmla="*/ 642 w 832"/>
                  <a:gd name="T63" fmla="*/ 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2" h="329">
                    <a:moveTo>
                      <a:pt x="642" y="28"/>
                    </a:moveTo>
                    <a:lnTo>
                      <a:pt x="533" y="54"/>
                    </a:lnTo>
                    <a:lnTo>
                      <a:pt x="495" y="34"/>
                    </a:lnTo>
                    <a:lnTo>
                      <a:pt x="459" y="43"/>
                    </a:lnTo>
                    <a:lnTo>
                      <a:pt x="495" y="60"/>
                    </a:lnTo>
                    <a:lnTo>
                      <a:pt x="34" y="177"/>
                    </a:lnTo>
                    <a:lnTo>
                      <a:pt x="0" y="166"/>
                    </a:lnTo>
                    <a:lnTo>
                      <a:pt x="0" y="192"/>
                    </a:lnTo>
                    <a:lnTo>
                      <a:pt x="174" y="273"/>
                    </a:lnTo>
                    <a:lnTo>
                      <a:pt x="254" y="304"/>
                    </a:lnTo>
                    <a:lnTo>
                      <a:pt x="307" y="321"/>
                    </a:lnTo>
                    <a:lnTo>
                      <a:pt x="328" y="328"/>
                    </a:lnTo>
                    <a:lnTo>
                      <a:pt x="353" y="326"/>
                    </a:lnTo>
                    <a:lnTo>
                      <a:pt x="382" y="328"/>
                    </a:lnTo>
                    <a:lnTo>
                      <a:pt x="415" y="321"/>
                    </a:lnTo>
                    <a:lnTo>
                      <a:pt x="449" y="307"/>
                    </a:lnTo>
                    <a:lnTo>
                      <a:pt x="452" y="279"/>
                    </a:lnTo>
                    <a:lnTo>
                      <a:pt x="412" y="295"/>
                    </a:lnTo>
                    <a:lnTo>
                      <a:pt x="376" y="304"/>
                    </a:lnTo>
                    <a:lnTo>
                      <a:pt x="309" y="293"/>
                    </a:lnTo>
                    <a:lnTo>
                      <a:pt x="272" y="282"/>
                    </a:lnTo>
                    <a:lnTo>
                      <a:pt x="244" y="268"/>
                    </a:lnTo>
                    <a:lnTo>
                      <a:pt x="103" y="208"/>
                    </a:lnTo>
                    <a:lnTo>
                      <a:pt x="752" y="13"/>
                    </a:lnTo>
                    <a:lnTo>
                      <a:pt x="796" y="21"/>
                    </a:lnTo>
                    <a:lnTo>
                      <a:pt x="814" y="16"/>
                    </a:lnTo>
                    <a:lnTo>
                      <a:pt x="831" y="10"/>
                    </a:lnTo>
                    <a:lnTo>
                      <a:pt x="831" y="0"/>
                    </a:lnTo>
                    <a:lnTo>
                      <a:pt x="820" y="7"/>
                    </a:lnTo>
                    <a:lnTo>
                      <a:pt x="796" y="12"/>
                    </a:lnTo>
                    <a:lnTo>
                      <a:pt x="750" y="3"/>
                    </a:lnTo>
                    <a:lnTo>
                      <a:pt x="642" y="2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118811" name="Group 27">
              <a:extLst>
                <a:ext uri="{FF2B5EF4-FFF2-40B4-BE49-F238E27FC236}">
                  <a16:creationId xmlns:a16="http://schemas.microsoft.com/office/drawing/2014/main" id="{41526D9B-6758-B745-A0DF-2B28D8D4DE6C}"/>
                </a:ext>
              </a:extLst>
            </p:cNvPr>
            <p:cNvGrpSpPr>
              <a:grpSpLocks/>
            </p:cNvGrpSpPr>
            <p:nvPr/>
          </p:nvGrpSpPr>
          <p:grpSpPr bwMode="auto">
            <a:xfrm>
              <a:off x="3437" y="2095"/>
              <a:ext cx="1021" cy="213"/>
              <a:chOff x="3437" y="2095"/>
              <a:chExt cx="1021" cy="213"/>
            </a:xfrm>
          </p:grpSpPr>
          <p:sp>
            <p:nvSpPr>
              <p:cNvPr id="118812" name="Freeform 28">
                <a:extLst>
                  <a:ext uri="{FF2B5EF4-FFF2-40B4-BE49-F238E27FC236}">
                    <a16:creationId xmlns:a16="http://schemas.microsoft.com/office/drawing/2014/main" id="{D2FC38BC-63ED-6F4F-B2E9-716A8D3699B0}"/>
                  </a:ext>
                </a:extLst>
              </p:cNvPr>
              <p:cNvSpPr>
                <a:spLocks/>
              </p:cNvSpPr>
              <p:nvPr/>
            </p:nvSpPr>
            <p:spPr bwMode="auto">
              <a:xfrm>
                <a:off x="3437" y="2143"/>
                <a:ext cx="690" cy="110"/>
              </a:xfrm>
              <a:custGeom>
                <a:avLst/>
                <a:gdLst>
                  <a:gd name="T0" fmla="*/ 0 w 690"/>
                  <a:gd name="T1" fmla="*/ 64 h 110"/>
                  <a:gd name="T2" fmla="*/ 495 w 690"/>
                  <a:gd name="T3" fmla="*/ 0 h 110"/>
                  <a:gd name="T4" fmla="*/ 571 w 690"/>
                  <a:gd name="T5" fmla="*/ 36 h 110"/>
                  <a:gd name="T6" fmla="*/ 635 w 690"/>
                  <a:gd name="T7" fmla="*/ 24 h 110"/>
                  <a:gd name="T8" fmla="*/ 689 w 690"/>
                  <a:gd name="T9" fmla="*/ 46 h 110"/>
                  <a:gd name="T10" fmla="*/ 455 w 690"/>
                  <a:gd name="T11" fmla="*/ 109 h 110"/>
                  <a:gd name="T12" fmla="*/ 322 w 690"/>
                  <a:gd name="T13" fmla="*/ 69 h 110"/>
                  <a:gd name="T14" fmla="*/ 95 w 690"/>
                  <a:gd name="T15" fmla="*/ 102 h 110"/>
                  <a:gd name="T16" fmla="*/ 0 w 690"/>
                  <a:gd name="T17"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110">
                    <a:moveTo>
                      <a:pt x="0" y="64"/>
                    </a:moveTo>
                    <a:lnTo>
                      <a:pt x="495" y="0"/>
                    </a:lnTo>
                    <a:lnTo>
                      <a:pt x="571" y="36"/>
                    </a:lnTo>
                    <a:lnTo>
                      <a:pt x="635" y="24"/>
                    </a:lnTo>
                    <a:lnTo>
                      <a:pt x="689" y="46"/>
                    </a:lnTo>
                    <a:lnTo>
                      <a:pt x="455" y="109"/>
                    </a:lnTo>
                    <a:lnTo>
                      <a:pt x="322" y="69"/>
                    </a:lnTo>
                    <a:lnTo>
                      <a:pt x="95" y="102"/>
                    </a:lnTo>
                    <a:lnTo>
                      <a:pt x="0" y="64"/>
                    </a:lnTo>
                  </a:path>
                </a:pathLst>
              </a:custGeom>
              <a:solidFill>
                <a:srgbClr val="51DC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13" name="Freeform 29">
                <a:extLst>
                  <a:ext uri="{FF2B5EF4-FFF2-40B4-BE49-F238E27FC236}">
                    <a16:creationId xmlns:a16="http://schemas.microsoft.com/office/drawing/2014/main" id="{A91D5ED2-F88B-A446-85AA-D1879A32B2F8}"/>
                  </a:ext>
                </a:extLst>
              </p:cNvPr>
              <p:cNvSpPr>
                <a:spLocks/>
              </p:cNvSpPr>
              <p:nvPr/>
            </p:nvSpPr>
            <p:spPr bwMode="auto">
              <a:xfrm>
                <a:off x="4108" y="2095"/>
                <a:ext cx="350" cy="102"/>
              </a:xfrm>
              <a:custGeom>
                <a:avLst/>
                <a:gdLst>
                  <a:gd name="T0" fmla="*/ 0 w 350"/>
                  <a:gd name="T1" fmla="*/ 65 h 102"/>
                  <a:gd name="T2" fmla="*/ 51 w 350"/>
                  <a:gd name="T3" fmla="*/ 101 h 102"/>
                  <a:gd name="T4" fmla="*/ 270 w 350"/>
                  <a:gd name="T5" fmla="*/ 40 h 102"/>
                  <a:gd name="T6" fmla="*/ 329 w 350"/>
                  <a:gd name="T7" fmla="*/ 46 h 102"/>
                  <a:gd name="T8" fmla="*/ 349 w 350"/>
                  <a:gd name="T9" fmla="*/ 34 h 102"/>
                  <a:gd name="T10" fmla="*/ 245 w 350"/>
                  <a:gd name="T11" fmla="*/ 0 h 102"/>
                  <a:gd name="T12" fmla="*/ 62 w 350"/>
                  <a:gd name="T13" fmla="*/ 21 h 102"/>
                  <a:gd name="T14" fmla="*/ 0 w 350"/>
                  <a:gd name="T15" fmla="*/ 6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102">
                    <a:moveTo>
                      <a:pt x="0" y="65"/>
                    </a:moveTo>
                    <a:lnTo>
                      <a:pt x="51" y="101"/>
                    </a:lnTo>
                    <a:lnTo>
                      <a:pt x="270" y="40"/>
                    </a:lnTo>
                    <a:lnTo>
                      <a:pt x="329" y="46"/>
                    </a:lnTo>
                    <a:lnTo>
                      <a:pt x="349" y="34"/>
                    </a:lnTo>
                    <a:lnTo>
                      <a:pt x="245" y="0"/>
                    </a:lnTo>
                    <a:lnTo>
                      <a:pt x="62" y="21"/>
                    </a:lnTo>
                    <a:lnTo>
                      <a:pt x="0" y="65"/>
                    </a:lnTo>
                  </a:path>
                </a:pathLst>
              </a:custGeom>
              <a:solidFill>
                <a:srgbClr val="00A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14" name="Freeform 30">
                <a:extLst>
                  <a:ext uri="{FF2B5EF4-FFF2-40B4-BE49-F238E27FC236}">
                    <a16:creationId xmlns:a16="http://schemas.microsoft.com/office/drawing/2014/main" id="{6D0640F9-E0F8-854B-A8B3-CC145AFDC9BE}"/>
                  </a:ext>
                </a:extLst>
              </p:cNvPr>
              <p:cNvSpPr>
                <a:spLocks/>
              </p:cNvSpPr>
              <p:nvPr/>
            </p:nvSpPr>
            <p:spPr bwMode="auto">
              <a:xfrm>
                <a:off x="4037" y="2138"/>
                <a:ext cx="50" cy="65"/>
              </a:xfrm>
              <a:custGeom>
                <a:avLst/>
                <a:gdLst>
                  <a:gd name="T0" fmla="*/ 28 w 50"/>
                  <a:gd name="T1" fmla="*/ 57 h 65"/>
                  <a:gd name="T2" fmla="*/ 24 w 50"/>
                  <a:gd name="T3" fmla="*/ 60 h 65"/>
                  <a:gd name="T4" fmla="*/ 18 w 50"/>
                  <a:gd name="T5" fmla="*/ 61 h 65"/>
                  <a:gd name="T6" fmla="*/ 14 w 50"/>
                  <a:gd name="T7" fmla="*/ 60 h 65"/>
                  <a:gd name="T8" fmla="*/ 8 w 50"/>
                  <a:gd name="T9" fmla="*/ 63 h 65"/>
                  <a:gd name="T10" fmla="*/ 4 w 50"/>
                  <a:gd name="T11" fmla="*/ 64 h 65"/>
                  <a:gd name="T12" fmla="*/ 0 w 50"/>
                  <a:gd name="T13" fmla="*/ 51 h 65"/>
                  <a:gd name="T14" fmla="*/ 3 w 50"/>
                  <a:gd name="T15" fmla="*/ 41 h 65"/>
                  <a:gd name="T16" fmla="*/ 1 w 50"/>
                  <a:gd name="T17" fmla="*/ 38 h 65"/>
                  <a:gd name="T18" fmla="*/ 7 w 50"/>
                  <a:gd name="T19" fmla="*/ 19 h 65"/>
                  <a:gd name="T20" fmla="*/ 12 w 50"/>
                  <a:gd name="T21" fmla="*/ 14 h 65"/>
                  <a:gd name="T22" fmla="*/ 15 w 50"/>
                  <a:gd name="T23" fmla="*/ 17 h 65"/>
                  <a:gd name="T24" fmla="*/ 18 w 50"/>
                  <a:gd name="T25" fmla="*/ 16 h 65"/>
                  <a:gd name="T26" fmla="*/ 21 w 50"/>
                  <a:gd name="T27" fmla="*/ 14 h 65"/>
                  <a:gd name="T28" fmla="*/ 23 w 50"/>
                  <a:gd name="T29" fmla="*/ 5 h 65"/>
                  <a:gd name="T30" fmla="*/ 29 w 50"/>
                  <a:gd name="T31" fmla="*/ 0 h 65"/>
                  <a:gd name="T32" fmla="*/ 34 w 50"/>
                  <a:gd name="T33" fmla="*/ 0 h 65"/>
                  <a:gd name="T34" fmla="*/ 40 w 50"/>
                  <a:gd name="T35" fmla="*/ 10 h 65"/>
                  <a:gd name="T36" fmla="*/ 45 w 50"/>
                  <a:gd name="T37" fmla="*/ 14 h 65"/>
                  <a:gd name="T38" fmla="*/ 47 w 50"/>
                  <a:gd name="T39" fmla="*/ 21 h 65"/>
                  <a:gd name="T40" fmla="*/ 49 w 50"/>
                  <a:gd name="T41" fmla="*/ 28 h 65"/>
                  <a:gd name="T42" fmla="*/ 49 w 50"/>
                  <a:gd name="T43" fmla="*/ 36 h 65"/>
                  <a:gd name="T44" fmla="*/ 49 w 50"/>
                  <a:gd name="T45" fmla="*/ 45 h 65"/>
                  <a:gd name="T46" fmla="*/ 46 w 50"/>
                  <a:gd name="T47" fmla="*/ 49 h 65"/>
                  <a:gd name="T48" fmla="*/ 43 w 50"/>
                  <a:gd name="T49" fmla="*/ 57 h 65"/>
                  <a:gd name="T50" fmla="*/ 38 w 50"/>
                  <a:gd name="T51" fmla="*/ 60 h 65"/>
                  <a:gd name="T52" fmla="*/ 33 w 50"/>
                  <a:gd name="T53" fmla="*/ 58 h 65"/>
                  <a:gd name="T54" fmla="*/ 28 w 50"/>
                  <a:gd name="T55"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65">
                    <a:moveTo>
                      <a:pt x="28" y="57"/>
                    </a:moveTo>
                    <a:lnTo>
                      <a:pt x="24" y="60"/>
                    </a:lnTo>
                    <a:lnTo>
                      <a:pt x="18" y="61"/>
                    </a:lnTo>
                    <a:lnTo>
                      <a:pt x="14" y="60"/>
                    </a:lnTo>
                    <a:lnTo>
                      <a:pt x="8" y="63"/>
                    </a:lnTo>
                    <a:lnTo>
                      <a:pt x="4" y="64"/>
                    </a:lnTo>
                    <a:lnTo>
                      <a:pt x="0" y="51"/>
                    </a:lnTo>
                    <a:lnTo>
                      <a:pt x="3" y="41"/>
                    </a:lnTo>
                    <a:lnTo>
                      <a:pt x="1" y="38"/>
                    </a:lnTo>
                    <a:lnTo>
                      <a:pt x="7" y="19"/>
                    </a:lnTo>
                    <a:lnTo>
                      <a:pt x="12" y="14"/>
                    </a:lnTo>
                    <a:lnTo>
                      <a:pt x="15" y="17"/>
                    </a:lnTo>
                    <a:lnTo>
                      <a:pt x="18" y="16"/>
                    </a:lnTo>
                    <a:lnTo>
                      <a:pt x="21" y="14"/>
                    </a:lnTo>
                    <a:lnTo>
                      <a:pt x="23" y="5"/>
                    </a:lnTo>
                    <a:lnTo>
                      <a:pt x="29" y="0"/>
                    </a:lnTo>
                    <a:lnTo>
                      <a:pt x="34" y="0"/>
                    </a:lnTo>
                    <a:lnTo>
                      <a:pt x="40" y="10"/>
                    </a:lnTo>
                    <a:lnTo>
                      <a:pt x="45" y="14"/>
                    </a:lnTo>
                    <a:lnTo>
                      <a:pt x="47" y="21"/>
                    </a:lnTo>
                    <a:lnTo>
                      <a:pt x="49" y="28"/>
                    </a:lnTo>
                    <a:lnTo>
                      <a:pt x="49" y="36"/>
                    </a:lnTo>
                    <a:lnTo>
                      <a:pt x="49" y="45"/>
                    </a:lnTo>
                    <a:lnTo>
                      <a:pt x="46" y="49"/>
                    </a:lnTo>
                    <a:lnTo>
                      <a:pt x="43" y="57"/>
                    </a:lnTo>
                    <a:lnTo>
                      <a:pt x="38" y="60"/>
                    </a:lnTo>
                    <a:lnTo>
                      <a:pt x="33" y="58"/>
                    </a:lnTo>
                    <a:lnTo>
                      <a:pt x="28" y="57"/>
                    </a:lnTo>
                  </a:path>
                </a:pathLst>
              </a:custGeom>
              <a:solidFill>
                <a:srgbClr val="438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15" name="Freeform 31">
                <a:extLst>
                  <a:ext uri="{FF2B5EF4-FFF2-40B4-BE49-F238E27FC236}">
                    <a16:creationId xmlns:a16="http://schemas.microsoft.com/office/drawing/2014/main" id="{7663DD16-E9D3-2548-848B-D176C8E4A4F9}"/>
                  </a:ext>
                </a:extLst>
              </p:cNvPr>
              <p:cNvSpPr>
                <a:spLocks/>
              </p:cNvSpPr>
              <p:nvPr/>
            </p:nvSpPr>
            <p:spPr bwMode="auto">
              <a:xfrm>
                <a:off x="3927" y="2141"/>
                <a:ext cx="48" cy="54"/>
              </a:xfrm>
              <a:custGeom>
                <a:avLst/>
                <a:gdLst>
                  <a:gd name="T0" fmla="*/ 27 w 48"/>
                  <a:gd name="T1" fmla="*/ 46 h 54"/>
                  <a:gd name="T2" fmla="*/ 23 w 48"/>
                  <a:gd name="T3" fmla="*/ 48 h 54"/>
                  <a:gd name="T4" fmla="*/ 17 w 48"/>
                  <a:gd name="T5" fmla="*/ 50 h 54"/>
                  <a:gd name="T6" fmla="*/ 13 w 48"/>
                  <a:gd name="T7" fmla="*/ 48 h 54"/>
                  <a:gd name="T8" fmla="*/ 7 w 48"/>
                  <a:gd name="T9" fmla="*/ 51 h 54"/>
                  <a:gd name="T10" fmla="*/ 3 w 48"/>
                  <a:gd name="T11" fmla="*/ 53 h 54"/>
                  <a:gd name="T12" fmla="*/ 0 w 48"/>
                  <a:gd name="T13" fmla="*/ 40 h 54"/>
                  <a:gd name="T14" fmla="*/ 2 w 48"/>
                  <a:gd name="T15" fmla="*/ 29 h 54"/>
                  <a:gd name="T16" fmla="*/ 0 w 48"/>
                  <a:gd name="T17" fmla="*/ 27 h 54"/>
                  <a:gd name="T18" fmla="*/ 6 w 48"/>
                  <a:gd name="T19" fmla="*/ 7 h 54"/>
                  <a:gd name="T20" fmla="*/ 11 w 48"/>
                  <a:gd name="T21" fmla="*/ 4 h 54"/>
                  <a:gd name="T22" fmla="*/ 14 w 48"/>
                  <a:gd name="T23" fmla="*/ 6 h 54"/>
                  <a:gd name="T24" fmla="*/ 17 w 48"/>
                  <a:gd name="T25" fmla="*/ 5 h 54"/>
                  <a:gd name="T26" fmla="*/ 20 w 48"/>
                  <a:gd name="T27" fmla="*/ 4 h 54"/>
                  <a:gd name="T28" fmla="*/ 24 w 48"/>
                  <a:gd name="T29" fmla="*/ 0 h 54"/>
                  <a:gd name="T30" fmla="*/ 27 w 48"/>
                  <a:gd name="T31" fmla="*/ 0 h 54"/>
                  <a:gd name="T32" fmla="*/ 33 w 48"/>
                  <a:gd name="T33" fmla="*/ 0 h 54"/>
                  <a:gd name="T34" fmla="*/ 38 w 48"/>
                  <a:gd name="T35" fmla="*/ 5 h 54"/>
                  <a:gd name="T36" fmla="*/ 41 w 48"/>
                  <a:gd name="T37" fmla="*/ 7 h 54"/>
                  <a:gd name="T38" fmla="*/ 43 w 48"/>
                  <a:gd name="T39" fmla="*/ 14 h 54"/>
                  <a:gd name="T40" fmla="*/ 45 w 48"/>
                  <a:gd name="T41" fmla="*/ 19 h 54"/>
                  <a:gd name="T42" fmla="*/ 47 w 48"/>
                  <a:gd name="T43" fmla="*/ 25 h 54"/>
                  <a:gd name="T44" fmla="*/ 47 w 48"/>
                  <a:gd name="T45" fmla="*/ 34 h 54"/>
                  <a:gd name="T46" fmla="*/ 45 w 48"/>
                  <a:gd name="T47" fmla="*/ 39 h 54"/>
                  <a:gd name="T48" fmla="*/ 41 w 48"/>
                  <a:gd name="T49" fmla="*/ 46 h 54"/>
                  <a:gd name="T50" fmla="*/ 37 w 48"/>
                  <a:gd name="T51" fmla="*/ 48 h 54"/>
                  <a:gd name="T52" fmla="*/ 33 w 48"/>
                  <a:gd name="T53" fmla="*/ 47 h 54"/>
                  <a:gd name="T54" fmla="*/ 27 w 48"/>
                  <a:gd name="T55"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54">
                    <a:moveTo>
                      <a:pt x="27" y="46"/>
                    </a:moveTo>
                    <a:lnTo>
                      <a:pt x="23" y="48"/>
                    </a:lnTo>
                    <a:lnTo>
                      <a:pt x="17" y="50"/>
                    </a:lnTo>
                    <a:lnTo>
                      <a:pt x="13" y="48"/>
                    </a:lnTo>
                    <a:lnTo>
                      <a:pt x="7" y="51"/>
                    </a:lnTo>
                    <a:lnTo>
                      <a:pt x="3" y="53"/>
                    </a:lnTo>
                    <a:lnTo>
                      <a:pt x="0" y="40"/>
                    </a:lnTo>
                    <a:lnTo>
                      <a:pt x="2" y="29"/>
                    </a:lnTo>
                    <a:lnTo>
                      <a:pt x="0" y="27"/>
                    </a:lnTo>
                    <a:lnTo>
                      <a:pt x="6" y="7"/>
                    </a:lnTo>
                    <a:lnTo>
                      <a:pt x="11" y="4"/>
                    </a:lnTo>
                    <a:lnTo>
                      <a:pt x="14" y="6"/>
                    </a:lnTo>
                    <a:lnTo>
                      <a:pt x="17" y="5"/>
                    </a:lnTo>
                    <a:lnTo>
                      <a:pt x="20" y="4"/>
                    </a:lnTo>
                    <a:lnTo>
                      <a:pt x="24" y="0"/>
                    </a:lnTo>
                    <a:lnTo>
                      <a:pt x="27" y="0"/>
                    </a:lnTo>
                    <a:lnTo>
                      <a:pt x="33" y="0"/>
                    </a:lnTo>
                    <a:lnTo>
                      <a:pt x="38" y="5"/>
                    </a:lnTo>
                    <a:lnTo>
                      <a:pt x="41" y="7"/>
                    </a:lnTo>
                    <a:lnTo>
                      <a:pt x="43" y="14"/>
                    </a:lnTo>
                    <a:lnTo>
                      <a:pt x="45" y="19"/>
                    </a:lnTo>
                    <a:lnTo>
                      <a:pt x="47" y="25"/>
                    </a:lnTo>
                    <a:lnTo>
                      <a:pt x="47" y="34"/>
                    </a:lnTo>
                    <a:lnTo>
                      <a:pt x="45" y="39"/>
                    </a:lnTo>
                    <a:lnTo>
                      <a:pt x="41" y="46"/>
                    </a:lnTo>
                    <a:lnTo>
                      <a:pt x="37" y="48"/>
                    </a:lnTo>
                    <a:lnTo>
                      <a:pt x="33" y="47"/>
                    </a:lnTo>
                    <a:lnTo>
                      <a:pt x="27" y="46"/>
                    </a:lnTo>
                  </a:path>
                </a:pathLst>
              </a:custGeom>
              <a:solidFill>
                <a:srgbClr val="00A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16" name="Freeform 32">
                <a:extLst>
                  <a:ext uri="{FF2B5EF4-FFF2-40B4-BE49-F238E27FC236}">
                    <a16:creationId xmlns:a16="http://schemas.microsoft.com/office/drawing/2014/main" id="{9B8C73E7-856C-2943-AD88-C64EFDE55996}"/>
                  </a:ext>
                </a:extLst>
              </p:cNvPr>
              <p:cNvSpPr>
                <a:spLocks/>
              </p:cNvSpPr>
              <p:nvPr/>
            </p:nvSpPr>
            <p:spPr bwMode="auto">
              <a:xfrm>
                <a:off x="3964" y="2138"/>
                <a:ext cx="53" cy="59"/>
              </a:xfrm>
              <a:custGeom>
                <a:avLst/>
                <a:gdLst>
                  <a:gd name="T0" fmla="*/ 30 w 53"/>
                  <a:gd name="T1" fmla="*/ 50 h 59"/>
                  <a:gd name="T2" fmla="*/ 25 w 53"/>
                  <a:gd name="T3" fmla="*/ 53 h 59"/>
                  <a:gd name="T4" fmla="*/ 19 w 53"/>
                  <a:gd name="T5" fmla="*/ 55 h 59"/>
                  <a:gd name="T6" fmla="*/ 14 w 53"/>
                  <a:gd name="T7" fmla="*/ 53 h 59"/>
                  <a:gd name="T8" fmla="*/ 8 w 53"/>
                  <a:gd name="T9" fmla="*/ 57 h 59"/>
                  <a:gd name="T10" fmla="*/ 4 w 53"/>
                  <a:gd name="T11" fmla="*/ 58 h 59"/>
                  <a:gd name="T12" fmla="*/ 0 w 53"/>
                  <a:gd name="T13" fmla="*/ 44 h 59"/>
                  <a:gd name="T14" fmla="*/ 2 w 53"/>
                  <a:gd name="T15" fmla="*/ 33 h 59"/>
                  <a:gd name="T16" fmla="*/ 1 w 53"/>
                  <a:gd name="T17" fmla="*/ 30 h 59"/>
                  <a:gd name="T18" fmla="*/ 7 w 53"/>
                  <a:gd name="T19" fmla="*/ 10 h 59"/>
                  <a:gd name="T20" fmla="*/ 13 w 53"/>
                  <a:gd name="T21" fmla="*/ 5 h 59"/>
                  <a:gd name="T22" fmla="*/ 15 w 53"/>
                  <a:gd name="T23" fmla="*/ 8 h 59"/>
                  <a:gd name="T24" fmla="*/ 19 w 53"/>
                  <a:gd name="T25" fmla="*/ 7 h 59"/>
                  <a:gd name="T26" fmla="*/ 23 w 53"/>
                  <a:gd name="T27" fmla="*/ 5 h 59"/>
                  <a:gd name="T28" fmla="*/ 26 w 53"/>
                  <a:gd name="T29" fmla="*/ 0 h 59"/>
                  <a:gd name="T30" fmla="*/ 29 w 53"/>
                  <a:gd name="T31" fmla="*/ 2 h 59"/>
                  <a:gd name="T32" fmla="*/ 36 w 53"/>
                  <a:gd name="T33" fmla="*/ 0 h 59"/>
                  <a:gd name="T34" fmla="*/ 41 w 53"/>
                  <a:gd name="T35" fmla="*/ 7 h 59"/>
                  <a:gd name="T36" fmla="*/ 45 w 53"/>
                  <a:gd name="T37" fmla="*/ 10 h 59"/>
                  <a:gd name="T38" fmla="*/ 47 w 53"/>
                  <a:gd name="T39" fmla="*/ 16 h 59"/>
                  <a:gd name="T40" fmla="*/ 50 w 53"/>
                  <a:gd name="T41" fmla="*/ 22 h 59"/>
                  <a:gd name="T42" fmla="*/ 52 w 53"/>
                  <a:gd name="T43" fmla="*/ 28 h 59"/>
                  <a:gd name="T44" fmla="*/ 52 w 53"/>
                  <a:gd name="T45" fmla="*/ 38 h 59"/>
                  <a:gd name="T46" fmla="*/ 48 w 53"/>
                  <a:gd name="T47" fmla="*/ 42 h 59"/>
                  <a:gd name="T48" fmla="*/ 45 w 53"/>
                  <a:gd name="T49" fmla="*/ 50 h 59"/>
                  <a:gd name="T50" fmla="*/ 40 w 53"/>
                  <a:gd name="T51" fmla="*/ 53 h 59"/>
                  <a:gd name="T52" fmla="*/ 36 w 53"/>
                  <a:gd name="T53" fmla="*/ 52 h 59"/>
                  <a:gd name="T54" fmla="*/ 30 w 53"/>
                  <a:gd name="T5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9">
                    <a:moveTo>
                      <a:pt x="30" y="50"/>
                    </a:moveTo>
                    <a:lnTo>
                      <a:pt x="25" y="53"/>
                    </a:lnTo>
                    <a:lnTo>
                      <a:pt x="19" y="55"/>
                    </a:lnTo>
                    <a:lnTo>
                      <a:pt x="14" y="53"/>
                    </a:lnTo>
                    <a:lnTo>
                      <a:pt x="8" y="57"/>
                    </a:lnTo>
                    <a:lnTo>
                      <a:pt x="4" y="58"/>
                    </a:lnTo>
                    <a:lnTo>
                      <a:pt x="0" y="44"/>
                    </a:lnTo>
                    <a:lnTo>
                      <a:pt x="2" y="33"/>
                    </a:lnTo>
                    <a:lnTo>
                      <a:pt x="1" y="30"/>
                    </a:lnTo>
                    <a:lnTo>
                      <a:pt x="7" y="10"/>
                    </a:lnTo>
                    <a:lnTo>
                      <a:pt x="13" y="5"/>
                    </a:lnTo>
                    <a:lnTo>
                      <a:pt x="15" y="8"/>
                    </a:lnTo>
                    <a:lnTo>
                      <a:pt x="19" y="7"/>
                    </a:lnTo>
                    <a:lnTo>
                      <a:pt x="23" y="5"/>
                    </a:lnTo>
                    <a:lnTo>
                      <a:pt x="26" y="0"/>
                    </a:lnTo>
                    <a:lnTo>
                      <a:pt x="29" y="2"/>
                    </a:lnTo>
                    <a:lnTo>
                      <a:pt x="36" y="0"/>
                    </a:lnTo>
                    <a:lnTo>
                      <a:pt x="41" y="7"/>
                    </a:lnTo>
                    <a:lnTo>
                      <a:pt x="45" y="10"/>
                    </a:lnTo>
                    <a:lnTo>
                      <a:pt x="47" y="16"/>
                    </a:lnTo>
                    <a:lnTo>
                      <a:pt x="50" y="22"/>
                    </a:lnTo>
                    <a:lnTo>
                      <a:pt x="52" y="28"/>
                    </a:lnTo>
                    <a:lnTo>
                      <a:pt x="52" y="38"/>
                    </a:lnTo>
                    <a:lnTo>
                      <a:pt x="48" y="42"/>
                    </a:lnTo>
                    <a:lnTo>
                      <a:pt x="45" y="50"/>
                    </a:lnTo>
                    <a:lnTo>
                      <a:pt x="40" y="53"/>
                    </a:lnTo>
                    <a:lnTo>
                      <a:pt x="36" y="52"/>
                    </a:lnTo>
                    <a:lnTo>
                      <a:pt x="30" y="50"/>
                    </a:lnTo>
                  </a:path>
                </a:pathLst>
              </a:custGeom>
              <a:solidFill>
                <a:srgbClr val="438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17" name="Freeform 33">
                <a:extLst>
                  <a:ext uri="{FF2B5EF4-FFF2-40B4-BE49-F238E27FC236}">
                    <a16:creationId xmlns:a16="http://schemas.microsoft.com/office/drawing/2014/main" id="{D4B0A2FF-B1F6-B148-BCCC-FC448D1356C9}"/>
                  </a:ext>
                </a:extLst>
              </p:cNvPr>
              <p:cNvSpPr>
                <a:spLocks/>
              </p:cNvSpPr>
              <p:nvPr/>
            </p:nvSpPr>
            <p:spPr bwMode="auto">
              <a:xfrm>
                <a:off x="3628" y="2230"/>
                <a:ext cx="228" cy="78"/>
              </a:xfrm>
              <a:custGeom>
                <a:avLst/>
                <a:gdLst>
                  <a:gd name="T0" fmla="*/ 34 w 228"/>
                  <a:gd name="T1" fmla="*/ 77 h 78"/>
                  <a:gd name="T2" fmla="*/ 227 w 228"/>
                  <a:gd name="T3" fmla="*/ 28 h 78"/>
                  <a:gd name="T4" fmla="*/ 192 w 228"/>
                  <a:gd name="T5" fmla="*/ 16 h 78"/>
                  <a:gd name="T6" fmla="*/ 84 w 228"/>
                  <a:gd name="T7" fmla="*/ 41 h 78"/>
                  <a:gd name="T8" fmla="*/ 83 w 228"/>
                  <a:gd name="T9" fmla="*/ 28 h 78"/>
                  <a:gd name="T10" fmla="*/ 75 w 228"/>
                  <a:gd name="T11" fmla="*/ 12 h 78"/>
                  <a:gd name="T12" fmla="*/ 71 w 228"/>
                  <a:gd name="T13" fmla="*/ 6 h 78"/>
                  <a:gd name="T14" fmla="*/ 63 w 228"/>
                  <a:gd name="T15" fmla="*/ 0 h 78"/>
                  <a:gd name="T16" fmla="*/ 52 w 228"/>
                  <a:gd name="T17" fmla="*/ 3 h 78"/>
                  <a:gd name="T18" fmla="*/ 48 w 228"/>
                  <a:gd name="T19" fmla="*/ 7 h 78"/>
                  <a:gd name="T20" fmla="*/ 44 w 228"/>
                  <a:gd name="T21" fmla="*/ 11 h 78"/>
                  <a:gd name="T22" fmla="*/ 42 w 228"/>
                  <a:gd name="T23" fmla="*/ 10 h 78"/>
                  <a:gd name="T24" fmla="*/ 41 w 228"/>
                  <a:gd name="T25" fmla="*/ 10 h 78"/>
                  <a:gd name="T26" fmla="*/ 40 w 228"/>
                  <a:gd name="T27" fmla="*/ 7 h 78"/>
                  <a:gd name="T28" fmla="*/ 38 w 228"/>
                  <a:gd name="T29" fmla="*/ 8 h 78"/>
                  <a:gd name="T30" fmla="*/ 35 w 228"/>
                  <a:gd name="T31" fmla="*/ 7 h 78"/>
                  <a:gd name="T32" fmla="*/ 32 w 228"/>
                  <a:gd name="T33" fmla="*/ 12 h 78"/>
                  <a:gd name="T34" fmla="*/ 31 w 228"/>
                  <a:gd name="T35" fmla="*/ 15 h 78"/>
                  <a:gd name="T36" fmla="*/ 30 w 228"/>
                  <a:gd name="T37" fmla="*/ 18 h 78"/>
                  <a:gd name="T38" fmla="*/ 29 w 228"/>
                  <a:gd name="T39" fmla="*/ 21 h 78"/>
                  <a:gd name="T40" fmla="*/ 28 w 228"/>
                  <a:gd name="T41" fmla="*/ 23 h 78"/>
                  <a:gd name="T42" fmla="*/ 26 w 228"/>
                  <a:gd name="T43" fmla="*/ 24 h 78"/>
                  <a:gd name="T44" fmla="*/ 23 w 228"/>
                  <a:gd name="T45" fmla="*/ 31 h 78"/>
                  <a:gd name="T46" fmla="*/ 22 w 228"/>
                  <a:gd name="T47" fmla="*/ 36 h 78"/>
                  <a:gd name="T48" fmla="*/ 25 w 228"/>
                  <a:gd name="T49" fmla="*/ 43 h 78"/>
                  <a:gd name="T50" fmla="*/ 23 w 228"/>
                  <a:gd name="T51" fmla="*/ 49 h 78"/>
                  <a:gd name="T52" fmla="*/ 22 w 228"/>
                  <a:gd name="T53" fmla="*/ 54 h 78"/>
                  <a:gd name="T54" fmla="*/ 25 w 228"/>
                  <a:gd name="T55" fmla="*/ 63 h 78"/>
                  <a:gd name="T56" fmla="*/ 0 w 228"/>
                  <a:gd name="T57" fmla="*/ 65 h 78"/>
                  <a:gd name="T58" fmla="*/ 34 w 228"/>
                  <a:gd name="T5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78">
                    <a:moveTo>
                      <a:pt x="34" y="77"/>
                    </a:moveTo>
                    <a:lnTo>
                      <a:pt x="227" y="28"/>
                    </a:lnTo>
                    <a:lnTo>
                      <a:pt x="192" y="16"/>
                    </a:lnTo>
                    <a:lnTo>
                      <a:pt x="84" y="41"/>
                    </a:lnTo>
                    <a:lnTo>
                      <a:pt x="83" y="28"/>
                    </a:lnTo>
                    <a:lnTo>
                      <a:pt x="75" y="12"/>
                    </a:lnTo>
                    <a:lnTo>
                      <a:pt x="71" y="6"/>
                    </a:lnTo>
                    <a:lnTo>
                      <a:pt x="63" y="0"/>
                    </a:lnTo>
                    <a:lnTo>
                      <a:pt x="52" y="3"/>
                    </a:lnTo>
                    <a:lnTo>
                      <a:pt x="48" y="7"/>
                    </a:lnTo>
                    <a:lnTo>
                      <a:pt x="44" y="11"/>
                    </a:lnTo>
                    <a:lnTo>
                      <a:pt x="42" y="10"/>
                    </a:lnTo>
                    <a:lnTo>
                      <a:pt x="41" y="10"/>
                    </a:lnTo>
                    <a:lnTo>
                      <a:pt x="40" y="7"/>
                    </a:lnTo>
                    <a:lnTo>
                      <a:pt x="38" y="8"/>
                    </a:lnTo>
                    <a:lnTo>
                      <a:pt x="35" y="7"/>
                    </a:lnTo>
                    <a:lnTo>
                      <a:pt x="32" y="12"/>
                    </a:lnTo>
                    <a:lnTo>
                      <a:pt x="31" y="15"/>
                    </a:lnTo>
                    <a:lnTo>
                      <a:pt x="30" y="18"/>
                    </a:lnTo>
                    <a:lnTo>
                      <a:pt x="29" y="21"/>
                    </a:lnTo>
                    <a:lnTo>
                      <a:pt x="28" y="23"/>
                    </a:lnTo>
                    <a:lnTo>
                      <a:pt x="26" y="24"/>
                    </a:lnTo>
                    <a:lnTo>
                      <a:pt x="23" y="31"/>
                    </a:lnTo>
                    <a:lnTo>
                      <a:pt x="22" y="36"/>
                    </a:lnTo>
                    <a:lnTo>
                      <a:pt x="25" y="43"/>
                    </a:lnTo>
                    <a:lnTo>
                      <a:pt x="23" y="49"/>
                    </a:lnTo>
                    <a:lnTo>
                      <a:pt x="22" y="54"/>
                    </a:lnTo>
                    <a:lnTo>
                      <a:pt x="25" y="63"/>
                    </a:lnTo>
                    <a:lnTo>
                      <a:pt x="0" y="65"/>
                    </a:lnTo>
                    <a:lnTo>
                      <a:pt x="34" y="77"/>
                    </a:lnTo>
                  </a:path>
                </a:pathLst>
              </a:custGeom>
              <a:solidFill>
                <a:srgbClr val="00A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118818" name="Group 34">
              <a:extLst>
                <a:ext uri="{FF2B5EF4-FFF2-40B4-BE49-F238E27FC236}">
                  <a16:creationId xmlns:a16="http://schemas.microsoft.com/office/drawing/2014/main" id="{68953120-C365-644B-B1E9-91FCEE37370D}"/>
                </a:ext>
              </a:extLst>
            </p:cNvPr>
            <p:cNvGrpSpPr>
              <a:grpSpLocks/>
            </p:cNvGrpSpPr>
            <p:nvPr/>
          </p:nvGrpSpPr>
          <p:grpSpPr bwMode="auto">
            <a:xfrm>
              <a:off x="3138" y="1536"/>
              <a:ext cx="1229" cy="674"/>
              <a:chOff x="3138" y="1536"/>
              <a:chExt cx="1229" cy="674"/>
            </a:xfrm>
          </p:grpSpPr>
          <p:sp>
            <p:nvSpPr>
              <p:cNvPr id="118819" name="Freeform 35">
                <a:extLst>
                  <a:ext uri="{FF2B5EF4-FFF2-40B4-BE49-F238E27FC236}">
                    <a16:creationId xmlns:a16="http://schemas.microsoft.com/office/drawing/2014/main" id="{E0E5B123-AC3A-F347-A4E4-CA5131E7970D}"/>
                  </a:ext>
                </a:extLst>
              </p:cNvPr>
              <p:cNvSpPr>
                <a:spLocks/>
              </p:cNvSpPr>
              <p:nvPr/>
            </p:nvSpPr>
            <p:spPr bwMode="auto">
              <a:xfrm>
                <a:off x="3138" y="1724"/>
                <a:ext cx="1229" cy="486"/>
              </a:xfrm>
              <a:custGeom>
                <a:avLst/>
                <a:gdLst>
                  <a:gd name="T0" fmla="*/ 0 w 1229"/>
                  <a:gd name="T1" fmla="*/ 188 h 486"/>
                  <a:gd name="T2" fmla="*/ 3 w 1229"/>
                  <a:gd name="T3" fmla="*/ 163 h 486"/>
                  <a:gd name="T4" fmla="*/ 9 w 1229"/>
                  <a:gd name="T5" fmla="*/ 144 h 486"/>
                  <a:gd name="T6" fmla="*/ 290 w 1229"/>
                  <a:gd name="T7" fmla="*/ 0 h 486"/>
                  <a:gd name="T8" fmla="*/ 1213 w 1229"/>
                  <a:gd name="T9" fmla="*/ 125 h 486"/>
                  <a:gd name="T10" fmla="*/ 1228 w 1229"/>
                  <a:gd name="T11" fmla="*/ 181 h 486"/>
                  <a:gd name="T12" fmla="*/ 1225 w 1229"/>
                  <a:gd name="T13" fmla="*/ 194 h 486"/>
                  <a:gd name="T14" fmla="*/ 1219 w 1229"/>
                  <a:gd name="T15" fmla="*/ 213 h 486"/>
                  <a:gd name="T16" fmla="*/ 1219 w 1229"/>
                  <a:gd name="T17" fmla="*/ 388 h 486"/>
                  <a:gd name="T18" fmla="*/ 300 w 1229"/>
                  <a:gd name="T19" fmla="*/ 485 h 486"/>
                  <a:gd name="T20" fmla="*/ 6 w 1229"/>
                  <a:gd name="T21" fmla="*/ 394 h 486"/>
                  <a:gd name="T22" fmla="*/ 0 w 1229"/>
                  <a:gd name="T23" fmla="*/ 18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9" h="486">
                    <a:moveTo>
                      <a:pt x="0" y="188"/>
                    </a:moveTo>
                    <a:lnTo>
                      <a:pt x="3" y="163"/>
                    </a:lnTo>
                    <a:lnTo>
                      <a:pt x="9" y="144"/>
                    </a:lnTo>
                    <a:lnTo>
                      <a:pt x="290" y="0"/>
                    </a:lnTo>
                    <a:lnTo>
                      <a:pt x="1213" y="125"/>
                    </a:lnTo>
                    <a:lnTo>
                      <a:pt x="1228" y="181"/>
                    </a:lnTo>
                    <a:lnTo>
                      <a:pt x="1225" y="194"/>
                    </a:lnTo>
                    <a:lnTo>
                      <a:pt x="1219" y="213"/>
                    </a:lnTo>
                    <a:lnTo>
                      <a:pt x="1219" y="388"/>
                    </a:lnTo>
                    <a:lnTo>
                      <a:pt x="300" y="485"/>
                    </a:lnTo>
                    <a:lnTo>
                      <a:pt x="6" y="394"/>
                    </a:lnTo>
                    <a:lnTo>
                      <a:pt x="0" y="188"/>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0" name="Freeform 36">
                <a:extLst>
                  <a:ext uri="{FF2B5EF4-FFF2-40B4-BE49-F238E27FC236}">
                    <a16:creationId xmlns:a16="http://schemas.microsoft.com/office/drawing/2014/main" id="{AC9EBFED-1E8E-AE43-8688-475878544C4F}"/>
                  </a:ext>
                </a:extLst>
              </p:cNvPr>
              <p:cNvSpPr>
                <a:spLocks/>
              </p:cNvSpPr>
              <p:nvPr/>
            </p:nvSpPr>
            <p:spPr bwMode="auto">
              <a:xfrm>
                <a:off x="4089" y="1536"/>
                <a:ext cx="17" cy="408"/>
              </a:xfrm>
              <a:custGeom>
                <a:avLst/>
                <a:gdLst>
                  <a:gd name="T0" fmla="*/ 0 w 17"/>
                  <a:gd name="T1" fmla="*/ 5 h 408"/>
                  <a:gd name="T2" fmla="*/ 0 w 17"/>
                  <a:gd name="T3" fmla="*/ 405 h 408"/>
                  <a:gd name="T4" fmla="*/ 16 w 17"/>
                  <a:gd name="T5" fmla="*/ 407 h 408"/>
                  <a:gd name="T6" fmla="*/ 16 w 17"/>
                  <a:gd name="T7" fmla="*/ 0 h 408"/>
                  <a:gd name="T8" fmla="*/ 0 w 17"/>
                  <a:gd name="T9" fmla="*/ 5 h 408"/>
                </a:gdLst>
                <a:ahLst/>
                <a:cxnLst>
                  <a:cxn ang="0">
                    <a:pos x="T0" y="T1"/>
                  </a:cxn>
                  <a:cxn ang="0">
                    <a:pos x="T2" y="T3"/>
                  </a:cxn>
                  <a:cxn ang="0">
                    <a:pos x="T4" y="T5"/>
                  </a:cxn>
                  <a:cxn ang="0">
                    <a:pos x="T6" y="T7"/>
                  </a:cxn>
                  <a:cxn ang="0">
                    <a:pos x="T8" y="T9"/>
                  </a:cxn>
                </a:cxnLst>
                <a:rect l="0" t="0" r="r" b="b"/>
                <a:pathLst>
                  <a:path w="17" h="408">
                    <a:moveTo>
                      <a:pt x="0" y="5"/>
                    </a:moveTo>
                    <a:lnTo>
                      <a:pt x="0" y="405"/>
                    </a:lnTo>
                    <a:lnTo>
                      <a:pt x="16" y="407"/>
                    </a:lnTo>
                    <a:lnTo>
                      <a:pt x="16" y="0"/>
                    </a:lnTo>
                    <a:lnTo>
                      <a:pt x="0"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118821" name="Freeform 37">
              <a:extLst>
                <a:ext uri="{FF2B5EF4-FFF2-40B4-BE49-F238E27FC236}">
                  <a16:creationId xmlns:a16="http://schemas.microsoft.com/office/drawing/2014/main" id="{AA670979-789D-7B4D-BB16-469627799CAE}"/>
                </a:ext>
              </a:extLst>
            </p:cNvPr>
            <p:cNvSpPr>
              <a:spLocks/>
            </p:cNvSpPr>
            <p:nvPr/>
          </p:nvSpPr>
          <p:spPr bwMode="auto">
            <a:xfrm>
              <a:off x="3437" y="1831"/>
              <a:ext cx="922" cy="377"/>
            </a:xfrm>
            <a:custGeom>
              <a:avLst/>
              <a:gdLst>
                <a:gd name="T0" fmla="*/ 0 w 922"/>
                <a:gd name="T1" fmla="*/ 376 h 377"/>
                <a:gd name="T2" fmla="*/ 921 w 922"/>
                <a:gd name="T3" fmla="*/ 280 h 377"/>
                <a:gd name="T4" fmla="*/ 921 w 922"/>
                <a:gd name="T5" fmla="*/ 92 h 377"/>
                <a:gd name="T6" fmla="*/ 0 w 922"/>
                <a:gd name="T7" fmla="*/ 0 h 377"/>
                <a:gd name="T8" fmla="*/ 0 w 922"/>
                <a:gd name="T9" fmla="*/ 376 h 377"/>
              </a:gdLst>
              <a:ahLst/>
              <a:cxnLst>
                <a:cxn ang="0">
                  <a:pos x="T0" y="T1"/>
                </a:cxn>
                <a:cxn ang="0">
                  <a:pos x="T2" y="T3"/>
                </a:cxn>
                <a:cxn ang="0">
                  <a:pos x="T4" y="T5"/>
                </a:cxn>
                <a:cxn ang="0">
                  <a:pos x="T6" y="T7"/>
                </a:cxn>
                <a:cxn ang="0">
                  <a:pos x="T8" y="T9"/>
                </a:cxn>
              </a:cxnLst>
              <a:rect l="0" t="0" r="r" b="b"/>
              <a:pathLst>
                <a:path w="922" h="377">
                  <a:moveTo>
                    <a:pt x="0" y="376"/>
                  </a:moveTo>
                  <a:lnTo>
                    <a:pt x="921" y="280"/>
                  </a:lnTo>
                  <a:lnTo>
                    <a:pt x="921" y="92"/>
                  </a:lnTo>
                  <a:lnTo>
                    <a:pt x="0" y="0"/>
                  </a:lnTo>
                  <a:lnTo>
                    <a:pt x="0" y="37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2" name="Freeform 38">
              <a:extLst>
                <a:ext uri="{FF2B5EF4-FFF2-40B4-BE49-F238E27FC236}">
                  <a16:creationId xmlns:a16="http://schemas.microsoft.com/office/drawing/2014/main" id="{D8AF35BF-E62F-0B44-B497-4BE89BC189C6}"/>
                </a:ext>
              </a:extLst>
            </p:cNvPr>
            <p:cNvSpPr>
              <a:spLocks/>
            </p:cNvSpPr>
            <p:nvPr/>
          </p:nvSpPr>
          <p:spPr bwMode="auto">
            <a:xfrm>
              <a:off x="3441" y="2024"/>
              <a:ext cx="876" cy="80"/>
            </a:xfrm>
            <a:custGeom>
              <a:avLst/>
              <a:gdLst>
                <a:gd name="T0" fmla="*/ 875 w 876"/>
                <a:gd name="T1" fmla="*/ 45 h 80"/>
                <a:gd name="T2" fmla="*/ 875 w 876"/>
                <a:gd name="T3" fmla="*/ 7 h 80"/>
                <a:gd name="T4" fmla="*/ 0 w 876"/>
                <a:gd name="T5" fmla="*/ 0 h 80"/>
                <a:gd name="T6" fmla="*/ 0 w 876"/>
                <a:gd name="T7" fmla="*/ 79 h 80"/>
                <a:gd name="T8" fmla="*/ 875 w 876"/>
                <a:gd name="T9" fmla="*/ 45 h 80"/>
              </a:gdLst>
              <a:ahLst/>
              <a:cxnLst>
                <a:cxn ang="0">
                  <a:pos x="T0" y="T1"/>
                </a:cxn>
                <a:cxn ang="0">
                  <a:pos x="T2" y="T3"/>
                </a:cxn>
                <a:cxn ang="0">
                  <a:pos x="T4" y="T5"/>
                </a:cxn>
                <a:cxn ang="0">
                  <a:pos x="T6" y="T7"/>
                </a:cxn>
                <a:cxn ang="0">
                  <a:pos x="T8" y="T9"/>
                </a:cxn>
              </a:cxnLst>
              <a:rect l="0" t="0" r="r" b="b"/>
              <a:pathLst>
                <a:path w="876" h="80">
                  <a:moveTo>
                    <a:pt x="875" y="45"/>
                  </a:moveTo>
                  <a:lnTo>
                    <a:pt x="875" y="7"/>
                  </a:lnTo>
                  <a:lnTo>
                    <a:pt x="0" y="0"/>
                  </a:lnTo>
                  <a:lnTo>
                    <a:pt x="0" y="79"/>
                  </a:lnTo>
                  <a:lnTo>
                    <a:pt x="875" y="45"/>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118823" name="Group 39">
              <a:extLst>
                <a:ext uri="{FF2B5EF4-FFF2-40B4-BE49-F238E27FC236}">
                  <a16:creationId xmlns:a16="http://schemas.microsoft.com/office/drawing/2014/main" id="{8F90716B-AE4F-524C-BDB1-6B1F46140A36}"/>
                </a:ext>
              </a:extLst>
            </p:cNvPr>
            <p:cNvGrpSpPr>
              <a:grpSpLocks/>
            </p:cNvGrpSpPr>
            <p:nvPr/>
          </p:nvGrpSpPr>
          <p:grpSpPr bwMode="auto">
            <a:xfrm>
              <a:off x="3141" y="1843"/>
              <a:ext cx="242" cy="357"/>
              <a:chOff x="3141" y="1843"/>
              <a:chExt cx="242" cy="357"/>
            </a:xfrm>
          </p:grpSpPr>
          <p:sp>
            <p:nvSpPr>
              <p:cNvPr id="118824" name="Freeform 40">
                <a:extLst>
                  <a:ext uri="{FF2B5EF4-FFF2-40B4-BE49-F238E27FC236}">
                    <a16:creationId xmlns:a16="http://schemas.microsoft.com/office/drawing/2014/main" id="{6481113B-AE62-754F-A7A9-9FB4F1A5708A}"/>
                  </a:ext>
                </a:extLst>
              </p:cNvPr>
              <p:cNvSpPr>
                <a:spLocks/>
              </p:cNvSpPr>
              <p:nvPr/>
            </p:nvSpPr>
            <p:spPr bwMode="auto">
              <a:xfrm>
                <a:off x="3144" y="1843"/>
                <a:ext cx="239" cy="357"/>
              </a:xfrm>
              <a:custGeom>
                <a:avLst/>
                <a:gdLst>
                  <a:gd name="T0" fmla="*/ 238 w 239"/>
                  <a:gd name="T1" fmla="*/ 356 h 357"/>
                  <a:gd name="T2" fmla="*/ 233 w 239"/>
                  <a:gd name="T3" fmla="*/ 0 h 357"/>
                  <a:gd name="T4" fmla="*/ 0 w 239"/>
                  <a:gd name="T5" fmla="*/ 99 h 357"/>
                  <a:gd name="T6" fmla="*/ 0 w 239"/>
                  <a:gd name="T7" fmla="*/ 266 h 357"/>
                  <a:gd name="T8" fmla="*/ 238 w 239"/>
                  <a:gd name="T9" fmla="*/ 356 h 357"/>
                </a:gdLst>
                <a:ahLst/>
                <a:cxnLst>
                  <a:cxn ang="0">
                    <a:pos x="T0" y="T1"/>
                  </a:cxn>
                  <a:cxn ang="0">
                    <a:pos x="T2" y="T3"/>
                  </a:cxn>
                  <a:cxn ang="0">
                    <a:pos x="T4" y="T5"/>
                  </a:cxn>
                  <a:cxn ang="0">
                    <a:pos x="T6" y="T7"/>
                  </a:cxn>
                  <a:cxn ang="0">
                    <a:pos x="T8" y="T9"/>
                  </a:cxn>
                </a:cxnLst>
                <a:rect l="0" t="0" r="r" b="b"/>
                <a:pathLst>
                  <a:path w="239" h="357">
                    <a:moveTo>
                      <a:pt x="238" y="356"/>
                    </a:moveTo>
                    <a:lnTo>
                      <a:pt x="233" y="0"/>
                    </a:lnTo>
                    <a:lnTo>
                      <a:pt x="0" y="99"/>
                    </a:lnTo>
                    <a:lnTo>
                      <a:pt x="0" y="266"/>
                    </a:lnTo>
                    <a:lnTo>
                      <a:pt x="238" y="35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5" name="Freeform 41">
                <a:extLst>
                  <a:ext uri="{FF2B5EF4-FFF2-40B4-BE49-F238E27FC236}">
                    <a16:creationId xmlns:a16="http://schemas.microsoft.com/office/drawing/2014/main" id="{5334084F-FBCC-2845-8070-4AF5417DD834}"/>
                  </a:ext>
                </a:extLst>
              </p:cNvPr>
              <p:cNvSpPr>
                <a:spLocks/>
              </p:cNvSpPr>
              <p:nvPr/>
            </p:nvSpPr>
            <p:spPr bwMode="auto">
              <a:xfrm>
                <a:off x="3158" y="2034"/>
                <a:ext cx="222" cy="79"/>
              </a:xfrm>
              <a:custGeom>
                <a:avLst/>
                <a:gdLst>
                  <a:gd name="T0" fmla="*/ 218 w 222"/>
                  <a:gd name="T1" fmla="*/ 3 h 79"/>
                  <a:gd name="T2" fmla="*/ 0 w 222"/>
                  <a:gd name="T3" fmla="*/ 0 h 79"/>
                  <a:gd name="T4" fmla="*/ 0 w 222"/>
                  <a:gd name="T5" fmla="*/ 37 h 79"/>
                  <a:gd name="T6" fmla="*/ 221 w 222"/>
                  <a:gd name="T7" fmla="*/ 78 h 79"/>
                  <a:gd name="T8" fmla="*/ 218 w 222"/>
                  <a:gd name="T9" fmla="*/ 3 h 79"/>
                </a:gdLst>
                <a:ahLst/>
                <a:cxnLst>
                  <a:cxn ang="0">
                    <a:pos x="T0" y="T1"/>
                  </a:cxn>
                  <a:cxn ang="0">
                    <a:pos x="T2" y="T3"/>
                  </a:cxn>
                  <a:cxn ang="0">
                    <a:pos x="T4" y="T5"/>
                  </a:cxn>
                  <a:cxn ang="0">
                    <a:pos x="T6" y="T7"/>
                  </a:cxn>
                  <a:cxn ang="0">
                    <a:pos x="T8" y="T9"/>
                  </a:cxn>
                </a:cxnLst>
                <a:rect l="0" t="0" r="r" b="b"/>
                <a:pathLst>
                  <a:path w="222" h="79">
                    <a:moveTo>
                      <a:pt x="218" y="3"/>
                    </a:moveTo>
                    <a:lnTo>
                      <a:pt x="0" y="0"/>
                    </a:lnTo>
                    <a:lnTo>
                      <a:pt x="0" y="37"/>
                    </a:lnTo>
                    <a:lnTo>
                      <a:pt x="221" y="78"/>
                    </a:lnTo>
                    <a:lnTo>
                      <a:pt x="218"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6" name="Freeform 42">
                <a:extLst>
                  <a:ext uri="{FF2B5EF4-FFF2-40B4-BE49-F238E27FC236}">
                    <a16:creationId xmlns:a16="http://schemas.microsoft.com/office/drawing/2014/main" id="{006F79DE-9E27-AB41-99D9-2BDE6DF00686}"/>
                  </a:ext>
                </a:extLst>
              </p:cNvPr>
              <p:cNvSpPr>
                <a:spLocks/>
              </p:cNvSpPr>
              <p:nvPr/>
            </p:nvSpPr>
            <p:spPr bwMode="auto">
              <a:xfrm>
                <a:off x="3167" y="1930"/>
                <a:ext cx="17" cy="192"/>
              </a:xfrm>
              <a:custGeom>
                <a:avLst/>
                <a:gdLst>
                  <a:gd name="T0" fmla="*/ 16 w 17"/>
                  <a:gd name="T1" fmla="*/ 191 h 192"/>
                  <a:gd name="T2" fmla="*/ 16 w 17"/>
                  <a:gd name="T3" fmla="*/ 100 h 192"/>
                  <a:gd name="T4" fmla="*/ 6 w 17"/>
                  <a:gd name="T5" fmla="*/ 100 h 192"/>
                  <a:gd name="T6" fmla="*/ 6 w 17"/>
                  <a:gd name="T7" fmla="*/ 0 h 192"/>
                  <a:gd name="T8" fmla="*/ 0 w 17"/>
                  <a:gd name="T9" fmla="*/ 2 h 192"/>
                  <a:gd name="T10" fmla="*/ 0 w 17"/>
                  <a:gd name="T11" fmla="*/ 102 h 192"/>
                  <a:gd name="T12" fmla="*/ 9 w 17"/>
                  <a:gd name="T13" fmla="*/ 102 h 192"/>
                  <a:gd name="T14" fmla="*/ 9 w 17"/>
                  <a:gd name="T15" fmla="*/ 190 h 192"/>
                  <a:gd name="T16" fmla="*/ 16 w 17"/>
                  <a:gd name="T17"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2">
                    <a:moveTo>
                      <a:pt x="16" y="191"/>
                    </a:moveTo>
                    <a:lnTo>
                      <a:pt x="16" y="100"/>
                    </a:lnTo>
                    <a:lnTo>
                      <a:pt x="6" y="100"/>
                    </a:lnTo>
                    <a:lnTo>
                      <a:pt x="6" y="0"/>
                    </a:lnTo>
                    <a:lnTo>
                      <a:pt x="0" y="2"/>
                    </a:lnTo>
                    <a:lnTo>
                      <a:pt x="0" y="102"/>
                    </a:lnTo>
                    <a:lnTo>
                      <a:pt x="9" y="102"/>
                    </a:lnTo>
                    <a:lnTo>
                      <a:pt x="9" y="190"/>
                    </a:lnTo>
                    <a:lnTo>
                      <a:pt x="16" y="191"/>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7" name="Freeform 43">
                <a:extLst>
                  <a:ext uri="{FF2B5EF4-FFF2-40B4-BE49-F238E27FC236}">
                    <a16:creationId xmlns:a16="http://schemas.microsoft.com/office/drawing/2014/main" id="{6964CABF-96A5-8244-829C-9B94DC7C56F5}"/>
                  </a:ext>
                </a:extLst>
              </p:cNvPr>
              <p:cNvSpPr>
                <a:spLocks/>
              </p:cNvSpPr>
              <p:nvPr/>
            </p:nvSpPr>
            <p:spPr bwMode="auto">
              <a:xfrm>
                <a:off x="3184" y="1923"/>
                <a:ext cx="17" cy="203"/>
              </a:xfrm>
              <a:custGeom>
                <a:avLst/>
                <a:gdLst>
                  <a:gd name="T0" fmla="*/ 16 w 17"/>
                  <a:gd name="T1" fmla="*/ 202 h 203"/>
                  <a:gd name="T2" fmla="*/ 16 w 17"/>
                  <a:gd name="T3" fmla="*/ 0 h 203"/>
                  <a:gd name="T4" fmla="*/ 0 w 17"/>
                  <a:gd name="T5" fmla="*/ 6 h 203"/>
                  <a:gd name="T6" fmla="*/ 0 w 17"/>
                  <a:gd name="T7" fmla="*/ 201 h 203"/>
                  <a:gd name="T8" fmla="*/ 16 w 17"/>
                  <a:gd name="T9" fmla="*/ 202 h 203"/>
                </a:gdLst>
                <a:ahLst/>
                <a:cxnLst>
                  <a:cxn ang="0">
                    <a:pos x="T0" y="T1"/>
                  </a:cxn>
                  <a:cxn ang="0">
                    <a:pos x="T2" y="T3"/>
                  </a:cxn>
                  <a:cxn ang="0">
                    <a:pos x="T4" y="T5"/>
                  </a:cxn>
                  <a:cxn ang="0">
                    <a:pos x="T6" y="T7"/>
                  </a:cxn>
                  <a:cxn ang="0">
                    <a:pos x="T8" y="T9"/>
                  </a:cxn>
                </a:cxnLst>
                <a:rect l="0" t="0" r="r" b="b"/>
                <a:pathLst>
                  <a:path w="17" h="203">
                    <a:moveTo>
                      <a:pt x="16" y="202"/>
                    </a:moveTo>
                    <a:lnTo>
                      <a:pt x="16" y="0"/>
                    </a:lnTo>
                    <a:lnTo>
                      <a:pt x="0" y="6"/>
                    </a:lnTo>
                    <a:lnTo>
                      <a:pt x="0" y="201"/>
                    </a:lnTo>
                    <a:lnTo>
                      <a:pt x="16" y="202"/>
                    </a:lnTo>
                  </a:path>
                </a:pathLst>
              </a:custGeom>
              <a:solidFill>
                <a:srgbClr val="201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8" name="Freeform 44">
                <a:extLst>
                  <a:ext uri="{FF2B5EF4-FFF2-40B4-BE49-F238E27FC236}">
                    <a16:creationId xmlns:a16="http://schemas.microsoft.com/office/drawing/2014/main" id="{BE16531B-2866-4146-94D6-D3BEBEAE4102}"/>
                  </a:ext>
                </a:extLst>
              </p:cNvPr>
              <p:cNvSpPr>
                <a:spLocks/>
              </p:cNvSpPr>
              <p:nvPr/>
            </p:nvSpPr>
            <p:spPr bwMode="auto">
              <a:xfrm>
                <a:off x="3203" y="1918"/>
                <a:ext cx="17" cy="215"/>
              </a:xfrm>
              <a:custGeom>
                <a:avLst/>
                <a:gdLst>
                  <a:gd name="T0" fmla="*/ 16 w 17"/>
                  <a:gd name="T1" fmla="*/ 214 h 215"/>
                  <a:gd name="T2" fmla="*/ 16 w 17"/>
                  <a:gd name="T3" fmla="*/ 3 h 215"/>
                  <a:gd name="T4" fmla="*/ 0 w 17"/>
                  <a:gd name="T5" fmla="*/ 0 h 215"/>
                  <a:gd name="T6" fmla="*/ 0 w 17"/>
                  <a:gd name="T7" fmla="*/ 212 h 215"/>
                  <a:gd name="T8" fmla="*/ 16 w 17"/>
                  <a:gd name="T9" fmla="*/ 214 h 215"/>
                </a:gdLst>
                <a:ahLst/>
                <a:cxnLst>
                  <a:cxn ang="0">
                    <a:pos x="T0" y="T1"/>
                  </a:cxn>
                  <a:cxn ang="0">
                    <a:pos x="T2" y="T3"/>
                  </a:cxn>
                  <a:cxn ang="0">
                    <a:pos x="T4" y="T5"/>
                  </a:cxn>
                  <a:cxn ang="0">
                    <a:pos x="T6" y="T7"/>
                  </a:cxn>
                  <a:cxn ang="0">
                    <a:pos x="T8" y="T9"/>
                  </a:cxn>
                </a:cxnLst>
                <a:rect l="0" t="0" r="r" b="b"/>
                <a:pathLst>
                  <a:path w="17" h="215">
                    <a:moveTo>
                      <a:pt x="16" y="214"/>
                    </a:moveTo>
                    <a:lnTo>
                      <a:pt x="16" y="3"/>
                    </a:lnTo>
                    <a:lnTo>
                      <a:pt x="0" y="0"/>
                    </a:lnTo>
                    <a:lnTo>
                      <a:pt x="0" y="212"/>
                    </a:lnTo>
                    <a:lnTo>
                      <a:pt x="16" y="214"/>
                    </a:lnTo>
                  </a:path>
                </a:pathLst>
              </a:custGeom>
              <a:solidFill>
                <a:srgbClr val="201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29" name="Freeform 45">
                <a:extLst>
                  <a:ext uri="{FF2B5EF4-FFF2-40B4-BE49-F238E27FC236}">
                    <a16:creationId xmlns:a16="http://schemas.microsoft.com/office/drawing/2014/main" id="{0BBA9E72-CA0E-8344-87B8-C1AEF2B3ABF3}"/>
                  </a:ext>
                </a:extLst>
              </p:cNvPr>
              <p:cNvSpPr>
                <a:spLocks/>
              </p:cNvSpPr>
              <p:nvPr/>
            </p:nvSpPr>
            <p:spPr bwMode="auto">
              <a:xfrm>
                <a:off x="3225" y="1908"/>
                <a:ext cx="17" cy="234"/>
              </a:xfrm>
              <a:custGeom>
                <a:avLst/>
                <a:gdLst>
                  <a:gd name="T0" fmla="*/ 16 w 17"/>
                  <a:gd name="T1" fmla="*/ 233 h 234"/>
                  <a:gd name="T2" fmla="*/ 16 w 17"/>
                  <a:gd name="T3" fmla="*/ 0 h 234"/>
                  <a:gd name="T4" fmla="*/ 0 w 17"/>
                  <a:gd name="T5" fmla="*/ 1 h 234"/>
                  <a:gd name="T6" fmla="*/ 0 w 17"/>
                  <a:gd name="T7" fmla="*/ 230 h 234"/>
                  <a:gd name="T8" fmla="*/ 16 w 17"/>
                  <a:gd name="T9" fmla="*/ 233 h 234"/>
                </a:gdLst>
                <a:ahLst/>
                <a:cxnLst>
                  <a:cxn ang="0">
                    <a:pos x="T0" y="T1"/>
                  </a:cxn>
                  <a:cxn ang="0">
                    <a:pos x="T2" y="T3"/>
                  </a:cxn>
                  <a:cxn ang="0">
                    <a:pos x="T4" y="T5"/>
                  </a:cxn>
                  <a:cxn ang="0">
                    <a:pos x="T6" y="T7"/>
                  </a:cxn>
                  <a:cxn ang="0">
                    <a:pos x="T8" y="T9"/>
                  </a:cxn>
                </a:cxnLst>
                <a:rect l="0" t="0" r="r" b="b"/>
                <a:pathLst>
                  <a:path w="17" h="234">
                    <a:moveTo>
                      <a:pt x="16" y="233"/>
                    </a:moveTo>
                    <a:lnTo>
                      <a:pt x="16" y="0"/>
                    </a:lnTo>
                    <a:lnTo>
                      <a:pt x="0" y="1"/>
                    </a:lnTo>
                    <a:lnTo>
                      <a:pt x="0" y="230"/>
                    </a:lnTo>
                    <a:lnTo>
                      <a:pt x="16" y="233"/>
                    </a:lnTo>
                  </a:path>
                </a:pathLst>
              </a:custGeom>
              <a:solidFill>
                <a:srgbClr val="201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0" name="Freeform 46">
                <a:extLst>
                  <a:ext uri="{FF2B5EF4-FFF2-40B4-BE49-F238E27FC236}">
                    <a16:creationId xmlns:a16="http://schemas.microsoft.com/office/drawing/2014/main" id="{E2937CC8-58BC-AF46-9A89-3D629A601CBF}"/>
                  </a:ext>
                </a:extLst>
              </p:cNvPr>
              <p:cNvSpPr>
                <a:spLocks/>
              </p:cNvSpPr>
              <p:nvPr/>
            </p:nvSpPr>
            <p:spPr bwMode="auto">
              <a:xfrm>
                <a:off x="3257" y="1895"/>
                <a:ext cx="17" cy="258"/>
              </a:xfrm>
              <a:custGeom>
                <a:avLst/>
                <a:gdLst>
                  <a:gd name="T0" fmla="*/ 16 w 17"/>
                  <a:gd name="T1" fmla="*/ 257 h 258"/>
                  <a:gd name="T2" fmla="*/ 16 w 17"/>
                  <a:gd name="T3" fmla="*/ 0 h 258"/>
                  <a:gd name="T4" fmla="*/ 0 w 17"/>
                  <a:gd name="T5" fmla="*/ 3 h 258"/>
                  <a:gd name="T6" fmla="*/ 0 w 17"/>
                  <a:gd name="T7" fmla="*/ 255 h 258"/>
                  <a:gd name="T8" fmla="*/ 16 w 17"/>
                  <a:gd name="T9" fmla="*/ 257 h 258"/>
                </a:gdLst>
                <a:ahLst/>
                <a:cxnLst>
                  <a:cxn ang="0">
                    <a:pos x="T0" y="T1"/>
                  </a:cxn>
                  <a:cxn ang="0">
                    <a:pos x="T2" y="T3"/>
                  </a:cxn>
                  <a:cxn ang="0">
                    <a:pos x="T4" y="T5"/>
                  </a:cxn>
                  <a:cxn ang="0">
                    <a:pos x="T6" y="T7"/>
                  </a:cxn>
                  <a:cxn ang="0">
                    <a:pos x="T8" y="T9"/>
                  </a:cxn>
                </a:cxnLst>
                <a:rect l="0" t="0" r="r" b="b"/>
                <a:pathLst>
                  <a:path w="17" h="258">
                    <a:moveTo>
                      <a:pt x="16" y="257"/>
                    </a:moveTo>
                    <a:lnTo>
                      <a:pt x="16" y="0"/>
                    </a:lnTo>
                    <a:lnTo>
                      <a:pt x="0" y="3"/>
                    </a:lnTo>
                    <a:lnTo>
                      <a:pt x="0" y="255"/>
                    </a:lnTo>
                    <a:lnTo>
                      <a:pt x="16" y="257"/>
                    </a:lnTo>
                  </a:path>
                </a:pathLst>
              </a:custGeom>
              <a:solidFill>
                <a:srgbClr val="201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1" name="Freeform 47">
                <a:extLst>
                  <a:ext uri="{FF2B5EF4-FFF2-40B4-BE49-F238E27FC236}">
                    <a16:creationId xmlns:a16="http://schemas.microsoft.com/office/drawing/2014/main" id="{C545399A-2A1F-0346-BBDC-F720FAB284F4}"/>
                  </a:ext>
                </a:extLst>
              </p:cNvPr>
              <p:cNvSpPr>
                <a:spLocks/>
              </p:cNvSpPr>
              <p:nvPr/>
            </p:nvSpPr>
            <p:spPr bwMode="auto">
              <a:xfrm>
                <a:off x="3291" y="1880"/>
                <a:ext cx="17" cy="283"/>
              </a:xfrm>
              <a:custGeom>
                <a:avLst/>
                <a:gdLst>
                  <a:gd name="T0" fmla="*/ 16 w 17"/>
                  <a:gd name="T1" fmla="*/ 282 h 283"/>
                  <a:gd name="T2" fmla="*/ 16 w 17"/>
                  <a:gd name="T3" fmla="*/ 0 h 283"/>
                  <a:gd name="T4" fmla="*/ 0 w 17"/>
                  <a:gd name="T5" fmla="*/ 4 h 283"/>
                  <a:gd name="T6" fmla="*/ 0 w 17"/>
                  <a:gd name="T7" fmla="*/ 281 h 283"/>
                  <a:gd name="T8" fmla="*/ 16 w 17"/>
                  <a:gd name="T9" fmla="*/ 282 h 283"/>
                </a:gdLst>
                <a:ahLst/>
                <a:cxnLst>
                  <a:cxn ang="0">
                    <a:pos x="T0" y="T1"/>
                  </a:cxn>
                  <a:cxn ang="0">
                    <a:pos x="T2" y="T3"/>
                  </a:cxn>
                  <a:cxn ang="0">
                    <a:pos x="T4" y="T5"/>
                  </a:cxn>
                  <a:cxn ang="0">
                    <a:pos x="T6" y="T7"/>
                  </a:cxn>
                  <a:cxn ang="0">
                    <a:pos x="T8" y="T9"/>
                  </a:cxn>
                </a:cxnLst>
                <a:rect l="0" t="0" r="r" b="b"/>
                <a:pathLst>
                  <a:path w="17" h="283">
                    <a:moveTo>
                      <a:pt x="16" y="282"/>
                    </a:moveTo>
                    <a:lnTo>
                      <a:pt x="16" y="0"/>
                    </a:lnTo>
                    <a:lnTo>
                      <a:pt x="0" y="4"/>
                    </a:lnTo>
                    <a:lnTo>
                      <a:pt x="0" y="281"/>
                    </a:lnTo>
                    <a:lnTo>
                      <a:pt x="16" y="282"/>
                    </a:lnTo>
                  </a:path>
                </a:pathLst>
              </a:custGeom>
              <a:solidFill>
                <a:srgbClr val="201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2" name="Freeform 48">
                <a:extLst>
                  <a:ext uri="{FF2B5EF4-FFF2-40B4-BE49-F238E27FC236}">
                    <a16:creationId xmlns:a16="http://schemas.microsoft.com/office/drawing/2014/main" id="{677C1D8A-F088-7B4B-AF45-2BFCAE3FF30E}"/>
                  </a:ext>
                </a:extLst>
              </p:cNvPr>
              <p:cNvSpPr>
                <a:spLocks/>
              </p:cNvSpPr>
              <p:nvPr/>
            </p:nvSpPr>
            <p:spPr bwMode="auto">
              <a:xfrm>
                <a:off x="3330" y="1863"/>
                <a:ext cx="17" cy="311"/>
              </a:xfrm>
              <a:custGeom>
                <a:avLst/>
                <a:gdLst>
                  <a:gd name="T0" fmla="*/ 16 w 17"/>
                  <a:gd name="T1" fmla="*/ 310 h 311"/>
                  <a:gd name="T2" fmla="*/ 16 w 17"/>
                  <a:gd name="T3" fmla="*/ 0 h 311"/>
                  <a:gd name="T4" fmla="*/ 0 w 17"/>
                  <a:gd name="T5" fmla="*/ 4 h 311"/>
                  <a:gd name="T6" fmla="*/ 0 w 17"/>
                  <a:gd name="T7" fmla="*/ 310 h 311"/>
                  <a:gd name="T8" fmla="*/ 16 w 17"/>
                  <a:gd name="T9" fmla="*/ 310 h 311"/>
                </a:gdLst>
                <a:ahLst/>
                <a:cxnLst>
                  <a:cxn ang="0">
                    <a:pos x="T0" y="T1"/>
                  </a:cxn>
                  <a:cxn ang="0">
                    <a:pos x="T2" y="T3"/>
                  </a:cxn>
                  <a:cxn ang="0">
                    <a:pos x="T4" y="T5"/>
                  </a:cxn>
                  <a:cxn ang="0">
                    <a:pos x="T6" y="T7"/>
                  </a:cxn>
                  <a:cxn ang="0">
                    <a:pos x="T8" y="T9"/>
                  </a:cxn>
                </a:cxnLst>
                <a:rect l="0" t="0" r="r" b="b"/>
                <a:pathLst>
                  <a:path w="17" h="311">
                    <a:moveTo>
                      <a:pt x="16" y="310"/>
                    </a:moveTo>
                    <a:lnTo>
                      <a:pt x="16" y="0"/>
                    </a:lnTo>
                    <a:lnTo>
                      <a:pt x="0" y="4"/>
                    </a:lnTo>
                    <a:lnTo>
                      <a:pt x="0" y="310"/>
                    </a:lnTo>
                    <a:lnTo>
                      <a:pt x="16" y="310"/>
                    </a:lnTo>
                  </a:path>
                </a:pathLst>
              </a:custGeom>
              <a:solidFill>
                <a:srgbClr val="201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3" name="Freeform 49">
                <a:extLst>
                  <a:ext uri="{FF2B5EF4-FFF2-40B4-BE49-F238E27FC236}">
                    <a16:creationId xmlns:a16="http://schemas.microsoft.com/office/drawing/2014/main" id="{F5BD2B54-3450-4449-873F-886B72870EB2}"/>
                  </a:ext>
                </a:extLst>
              </p:cNvPr>
              <p:cNvSpPr>
                <a:spLocks/>
              </p:cNvSpPr>
              <p:nvPr/>
            </p:nvSpPr>
            <p:spPr bwMode="auto">
              <a:xfrm>
                <a:off x="3144" y="1932"/>
                <a:ext cx="27" cy="189"/>
              </a:xfrm>
              <a:custGeom>
                <a:avLst/>
                <a:gdLst>
                  <a:gd name="T0" fmla="*/ 26 w 27"/>
                  <a:gd name="T1" fmla="*/ 188 h 189"/>
                  <a:gd name="T2" fmla="*/ 0 w 27"/>
                  <a:gd name="T3" fmla="*/ 177 h 189"/>
                  <a:gd name="T4" fmla="*/ 0 w 27"/>
                  <a:gd name="T5" fmla="*/ 10 h 189"/>
                  <a:gd name="T6" fmla="*/ 23 w 27"/>
                  <a:gd name="T7" fmla="*/ 0 h 189"/>
                  <a:gd name="T8" fmla="*/ 23 w 27"/>
                  <a:gd name="T9" fmla="*/ 100 h 189"/>
                  <a:gd name="T10" fmla="*/ 26 w 27"/>
                  <a:gd name="T11" fmla="*/ 100 h 189"/>
                  <a:gd name="T12" fmla="*/ 26 w 27"/>
                  <a:gd name="T13" fmla="*/ 188 h 189"/>
                </a:gdLst>
                <a:ahLst/>
                <a:cxnLst>
                  <a:cxn ang="0">
                    <a:pos x="T0" y="T1"/>
                  </a:cxn>
                  <a:cxn ang="0">
                    <a:pos x="T2" y="T3"/>
                  </a:cxn>
                  <a:cxn ang="0">
                    <a:pos x="T4" y="T5"/>
                  </a:cxn>
                  <a:cxn ang="0">
                    <a:pos x="T6" y="T7"/>
                  </a:cxn>
                  <a:cxn ang="0">
                    <a:pos x="T8" y="T9"/>
                  </a:cxn>
                  <a:cxn ang="0">
                    <a:pos x="T10" y="T11"/>
                  </a:cxn>
                  <a:cxn ang="0">
                    <a:pos x="T12" y="T13"/>
                  </a:cxn>
                </a:cxnLst>
                <a:rect l="0" t="0" r="r" b="b"/>
                <a:pathLst>
                  <a:path w="27" h="189">
                    <a:moveTo>
                      <a:pt x="26" y="188"/>
                    </a:moveTo>
                    <a:lnTo>
                      <a:pt x="0" y="177"/>
                    </a:lnTo>
                    <a:lnTo>
                      <a:pt x="0" y="10"/>
                    </a:lnTo>
                    <a:lnTo>
                      <a:pt x="23" y="0"/>
                    </a:lnTo>
                    <a:lnTo>
                      <a:pt x="23" y="100"/>
                    </a:lnTo>
                    <a:lnTo>
                      <a:pt x="26" y="100"/>
                    </a:lnTo>
                    <a:lnTo>
                      <a:pt x="26" y="188"/>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4" name="Freeform 50">
                <a:extLst>
                  <a:ext uri="{FF2B5EF4-FFF2-40B4-BE49-F238E27FC236}">
                    <a16:creationId xmlns:a16="http://schemas.microsoft.com/office/drawing/2014/main" id="{693A6BBC-3A44-5042-86EA-FD2CCC1E95BA}"/>
                  </a:ext>
                </a:extLst>
              </p:cNvPr>
              <p:cNvSpPr>
                <a:spLocks/>
              </p:cNvSpPr>
              <p:nvPr/>
            </p:nvSpPr>
            <p:spPr bwMode="auto">
              <a:xfrm>
                <a:off x="3177" y="1929"/>
                <a:ext cx="17" cy="196"/>
              </a:xfrm>
              <a:custGeom>
                <a:avLst/>
                <a:gdLst>
                  <a:gd name="T0" fmla="*/ 16 w 17"/>
                  <a:gd name="T1" fmla="*/ 195 h 196"/>
                  <a:gd name="T2" fmla="*/ 0 w 17"/>
                  <a:gd name="T3" fmla="*/ 194 h 196"/>
                  <a:gd name="T4" fmla="*/ 0 w 17"/>
                  <a:gd name="T5" fmla="*/ 1 h 196"/>
                  <a:gd name="T6" fmla="*/ 16 w 17"/>
                  <a:gd name="T7" fmla="*/ 0 h 196"/>
                  <a:gd name="T8" fmla="*/ 16 w 17"/>
                  <a:gd name="T9" fmla="*/ 195 h 196"/>
                </a:gdLst>
                <a:ahLst/>
                <a:cxnLst>
                  <a:cxn ang="0">
                    <a:pos x="T0" y="T1"/>
                  </a:cxn>
                  <a:cxn ang="0">
                    <a:pos x="T2" y="T3"/>
                  </a:cxn>
                  <a:cxn ang="0">
                    <a:pos x="T4" y="T5"/>
                  </a:cxn>
                  <a:cxn ang="0">
                    <a:pos x="T6" y="T7"/>
                  </a:cxn>
                  <a:cxn ang="0">
                    <a:pos x="T8" y="T9"/>
                  </a:cxn>
                </a:cxnLst>
                <a:rect l="0" t="0" r="r" b="b"/>
                <a:pathLst>
                  <a:path w="17" h="196">
                    <a:moveTo>
                      <a:pt x="16" y="195"/>
                    </a:moveTo>
                    <a:lnTo>
                      <a:pt x="0" y="194"/>
                    </a:lnTo>
                    <a:lnTo>
                      <a:pt x="0" y="1"/>
                    </a:lnTo>
                    <a:lnTo>
                      <a:pt x="16" y="0"/>
                    </a:lnTo>
                    <a:lnTo>
                      <a:pt x="16" y="195"/>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5" name="Freeform 51">
                <a:extLst>
                  <a:ext uri="{FF2B5EF4-FFF2-40B4-BE49-F238E27FC236}">
                    <a16:creationId xmlns:a16="http://schemas.microsoft.com/office/drawing/2014/main" id="{7233E677-EB01-8845-A1D8-6E6954A8633E}"/>
                  </a:ext>
                </a:extLst>
              </p:cNvPr>
              <p:cNvSpPr>
                <a:spLocks/>
              </p:cNvSpPr>
              <p:nvPr/>
            </p:nvSpPr>
            <p:spPr bwMode="auto">
              <a:xfrm>
                <a:off x="3195" y="1917"/>
                <a:ext cx="17" cy="214"/>
              </a:xfrm>
              <a:custGeom>
                <a:avLst/>
                <a:gdLst>
                  <a:gd name="T0" fmla="*/ 16 w 17"/>
                  <a:gd name="T1" fmla="*/ 213 h 214"/>
                  <a:gd name="T2" fmla="*/ 0 w 17"/>
                  <a:gd name="T3" fmla="*/ 212 h 214"/>
                  <a:gd name="T4" fmla="*/ 0 w 17"/>
                  <a:gd name="T5" fmla="*/ 0 h 214"/>
                  <a:gd name="T6" fmla="*/ 16 w 17"/>
                  <a:gd name="T7" fmla="*/ 1 h 214"/>
                  <a:gd name="T8" fmla="*/ 16 w 17"/>
                  <a:gd name="T9" fmla="*/ 213 h 214"/>
                </a:gdLst>
                <a:ahLst/>
                <a:cxnLst>
                  <a:cxn ang="0">
                    <a:pos x="T0" y="T1"/>
                  </a:cxn>
                  <a:cxn ang="0">
                    <a:pos x="T2" y="T3"/>
                  </a:cxn>
                  <a:cxn ang="0">
                    <a:pos x="T4" y="T5"/>
                  </a:cxn>
                  <a:cxn ang="0">
                    <a:pos x="T6" y="T7"/>
                  </a:cxn>
                  <a:cxn ang="0">
                    <a:pos x="T8" y="T9"/>
                  </a:cxn>
                </a:cxnLst>
                <a:rect l="0" t="0" r="r" b="b"/>
                <a:pathLst>
                  <a:path w="17" h="214">
                    <a:moveTo>
                      <a:pt x="16" y="213"/>
                    </a:moveTo>
                    <a:lnTo>
                      <a:pt x="0" y="212"/>
                    </a:lnTo>
                    <a:lnTo>
                      <a:pt x="0" y="0"/>
                    </a:lnTo>
                    <a:lnTo>
                      <a:pt x="16" y="1"/>
                    </a:lnTo>
                    <a:lnTo>
                      <a:pt x="16" y="213"/>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6" name="Freeform 52">
                <a:extLst>
                  <a:ext uri="{FF2B5EF4-FFF2-40B4-BE49-F238E27FC236}">
                    <a16:creationId xmlns:a16="http://schemas.microsoft.com/office/drawing/2014/main" id="{5D0F81AB-3C86-6540-9F51-BB48322C02E2}"/>
                  </a:ext>
                </a:extLst>
              </p:cNvPr>
              <p:cNvSpPr>
                <a:spLocks/>
              </p:cNvSpPr>
              <p:nvPr/>
            </p:nvSpPr>
            <p:spPr bwMode="auto">
              <a:xfrm>
                <a:off x="3215" y="1909"/>
                <a:ext cx="17" cy="230"/>
              </a:xfrm>
              <a:custGeom>
                <a:avLst/>
                <a:gdLst>
                  <a:gd name="T0" fmla="*/ 16 w 17"/>
                  <a:gd name="T1" fmla="*/ 229 h 230"/>
                  <a:gd name="T2" fmla="*/ 0 w 17"/>
                  <a:gd name="T3" fmla="*/ 226 h 230"/>
                  <a:gd name="T4" fmla="*/ 0 w 17"/>
                  <a:gd name="T5" fmla="*/ 0 h 230"/>
                  <a:gd name="T6" fmla="*/ 16 w 17"/>
                  <a:gd name="T7" fmla="*/ 0 h 230"/>
                  <a:gd name="T8" fmla="*/ 16 w 17"/>
                  <a:gd name="T9" fmla="*/ 229 h 230"/>
                </a:gdLst>
                <a:ahLst/>
                <a:cxnLst>
                  <a:cxn ang="0">
                    <a:pos x="T0" y="T1"/>
                  </a:cxn>
                  <a:cxn ang="0">
                    <a:pos x="T2" y="T3"/>
                  </a:cxn>
                  <a:cxn ang="0">
                    <a:pos x="T4" y="T5"/>
                  </a:cxn>
                  <a:cxn ang="0">
                    <a:pos x="T6" y="T7"/>
                  </a:cxn>
                  <a:cxn ang="0">
                    <a:pos x="T8" y="T9"/>
                  </a:cxn>
                </a:cxnLst>
                <a:rect l="0" t="0" r="r" b="b"/>
                <a:pathLst>
                  <a:path w="17" h="230">
                    <a:moveTo>
                      <a:pt x="16" y="229"/>
                    </a:moveTo>
                    <a:lnTo>
                      <a:pt x="0" y="226"/>
                    </a:lnTo>
                    <a:lnTo>
                      <a:pt x="0" y="0"/>
                    </a:lnTo>
                    <a:lnTo>
                      <a:pt x="16" y="0"/>
                    </a:lnTo>
                    <a:lnTo>
                      <a:pt x="16" y="229"/>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7" name="Freeform 53">
                <a:extLst>
                  <a:ext uri="{FF2B5EF4-FFF2-40B4-BE49-F238E27FC236}">
                    <a16:creationId xmlns:a16="http://schemas.microsoft.com/office/drawing/2014/main" id="{231D5613-F8CB-934E-820F-F419829ECFAC}"/>
                  </a:ext>
                </a:extLst>
              </p:cNvPr>
              <p:cNvSpPr>
                <a:spLocks/>
              </p:cNvSpPr>
              <p:nvPr/>
            </p:nvSpPr>
            <p:spPr bwMode="auto">
              <a:xfrm>
                <a:off x="3244" y="1898"/>
                <a:ext cx="17" cy="253"/>
              </a:xfrm>
              <a:custGeom>
                <a:avLst/>
                <a:gdLst>
                  <a:gd name="T0" fmla="*/ 16 w 17"/>
                  <a:gd name="T1" fmla="*/ 252 h 253"/>
                  <a:gd name="T2" fmla="*/ 0 w 17"/>
                  <a:gd name="T3" fmla="*/ 247 h 253"/>
                  <a:gd name="T4" fmla="*/ 0 w 17"/>
                  <a:gd name="T5" fmla="*/ 0 h 253"/>
                  <a:gd name="T6" fmla="*/ 16 w 17"/>
                  <a:gd name="T7" fmla="*/ 0 h 253"/>
                  <a:gd name="T8" fmla="*/ 16 w 17"/>
                  <a:gd name="T9" fmla="*/ 252 h 253"/>
                </a:gdLst>
                <a:ahLst/>
                <a:cxnLst>
                  <a:cxn ang="0">
                    <a:pos x="T0" y="T1"/>
                  </a:cxn>
                  <a:cxn ang="0">
                    <a:pos x="T2" y="T3"/>
                  </a:cxn>
                  <a:cxn ang="0">
                    <a:pos x="T4" y="T5"/>
                  </a:cxn>
                  <a:cxn ang="0">
                    <a:pos x="T6" y="T7"/>
                  </a:cxn>
                  <a:cxn ang="0">
                    <a:pos x="T8" y="T9"/>
                  </a:cxn>
                </a:cxnLst>
                <a:rect l="0" t="0" r="r" b="b"/>
                <a:pathLst>
                  <a:path w="17" h="253">
                    <a:moveTo>
                      <a:pt x="16" y="252"/>
                    </a:moveTo>
                    <a:lnTo>
                      <a:pt x="0" y="247"/>
                    </a:lnTo>
                    <a:lnTo>
                      <a:pt x="0" y="0"/>
                    </a:lnTo>
                    <a:lnTo>
                      <a:pt x="16" y="0"/>
                    </a:lnTo>
                    <a:lnTo>
                      <a:pt x="16" y="252"/>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8" name="Freeform 54">
                <a:extLst>
                  <a:ext uri="{FF2B5EF4-FFF2-40B4-BE49-F238E27FC236}">
                    <a16:creationId xmlns:a16="http://schemas.microsoft.com/office/drawing/2014/main" id="{6E7B2DB4-6BCC-214B-BCC6-A5955D263FF7}"/>
                  </a:ext>
                </a:extLst>
              </p:cNvPr>
              <p:cNvSpPr>
                <a:spLocks/>
              </p:cNvSpPr>
              <p:nvPr/>
            </p:nvSpPr>
            <p:spPr bwMode="auto">
              <a:xfrm>
                <a:off x="3276" y="1882"/>
                <a:ext cx="17" cy="280"/>
              </a:xfrm>
              <a:custGeom>
                <a:avLst/>
                <a:gdLst>
                  <a:gd name="T0" fmla="*/ 16 w 17"/>
                  <a:gd name="T1" fmla="*/ 279 h 280"/>
                  <a:gd name="T2" fmla="*/ 0 w 17"/>
                  <a:gd name="T3" fmla="*/ 276 h 280"/>
                  <a:gd name="T4" fmla="*/ 0 w 17"/>
                  <a:gd name="T5" fmla="*/ 0 h 280"/>
                  <a:gd name="T6" fmla="*/ 16 w 17"/>
                  <a:gd name="T7" fmla="*/ 2 h 280"/>
                  <a:gd name="T8" fmla="*/ 16 w 17"/>
                  <a:gd name="T9" fmla="*/ 279 h 280"/>
                </a:gdLst>
                <a:ahLst/>
                <a:cxnLst>
                  <a:cxn ang="0">
                    <a:pos x="T0" y="T1"/>
                  </a:cxn>
                  <a:cxn ang="0">
                    <a:pos x="T2" y="T3"/>
                  </a:cxn>
                  <a:cxn ang="0">
                    <a:pos x="T4" y="T5"/>
                  </a:cxn>
                  <a:cxn ang="0">
                    <a:pos x="T6" y="T7"/>
                  </a:cxn>
                  <a:cxn ang="0">
                    <a:pos x="T8" y="T9"/>
                  </a:cxn>
                </a:cxnLst>
                <a:rect l="0" t="0" r="r" b="b"/>
                <a:pathLst>
                  <a:path w="17" h="280">
                    <a:moveTo>
                      <a:pt x="16" y="279"/>
                    </a:moveTo>
                    <a:lnTo>
                      <a:pt x="0" y="276"/>
                    </a:lnTo>
                    <a:lnTo>
                      <a:pt x="0" y="0"/>
                    </a:lnTo>
                    <a:lnTo>
                      <a:pt x="16" y="2"/>
                    </a:lnTo>
                    <a:lnTo>
                      <a:pt x="16" y="279"/>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39" name="Freeform 55">
                <a:extLst>
                  <a:ext uri="{FF2B5EF4-FFF2-40B4-BE49-F238E27FC236}">
                    <a16:creationId xmlns:a16="http://schemas.microsoft.com/office/drawing/2014/main" id="{CA47FA65-D299-B746-837A-25E5F82DCBA1}"/>
                  </a:ext>
                </a:extLst>
              </p:cNvPr>
              <p:cNvSpPr>
                <a:spLocks/>
              </p:cNvSpPr>
              <p:nvPr/>
            </p:nvSpPr>
            <p:spPr bwMode="auto">
              <a:xfrm>
                <a:off x="3313" y="1866"/>
                <a:ext cx="18" cy="308"/>
              </a:xfrm>
              <a:custGeom>
                <a:avLst/>
                <a:gdLst>
                  <a:gd name="T0" fmla="*/ 17 w 18"/>
                  <a:gd name="T1" fmla="*/ 307 h 308"/>
                  <a:gd name="T2" fmla="*/ 0 w 18"/>
                  <a:gd name="T3" fmla="*/ 303 h 308"/>
                  <a:gd name="T4" fmla="*/ 0 w 18"/>
                  <a:gd name="T5" fmla="*/ 0 h 308"/>
                  <a:gd name="T6" fmla="*/ 17 w 18"/>
                  <a:gd name="T7" fmla="*/ 1 h 308"/>
                  <a:gd name="T8" fmla="*/ 17 w 18"/>
                  <a:gd name="T9" fmla="*/ 307 h 308"/>
                </a:gdLst>
                <a:ahLst/>
                <a:cxnLst>
                  <a:cxn ang="0">
                    <a:pos x="T0" y="T1"/>
                  </a:cxn>
                  <a:cxn ang="0">
                    <a:pos x="T2" y="T3"/>
                  </a:cxn>
                  <a:cxn ang="0">
                    <a:pos x="T4" y="T5"/>
                  </a:cxn>
                  <a:cxn ang="0">
                    <a:pos x="T6" y="T7"/>
                  </a:cxn>
                  <a:cxn ang="0">
                    <a:pos x="T8" y="T9"/>
                  </a:cxn>
                </a:cxnLst>
                <a:rect l="0" t="0" r="r" b="b"/>
                <a:pathLst>
                  <a:path w="18" h="308">
                    <a:moveTo>
                      <a:pt x="17" y="307"/>
                    </a:moveTo>
                    <a:lnTo>
                      <a:pt x="0" y="303"/>
                    </a:lnTo>
                    <a:lnTo>
                      <a:pt x="0" y="0"/>
                    </a:lnTo>
                    <a:lnTo>
                      <a:pt x="17" y="1"/>
                    </a:lnTo>
                    <a:lnTo>
                      <a:pt x="17" y="307"/>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0" name="Line 56">
                <a:extLst>
                  <a:ext uri="{FF2B5EF4-FFF2-40B4-BE49-F238E27FC236}">
                    <a16:creationId xmlns:a16="http://schemas.microsoft.com/office/drawing/2014/main" id="{4AEDCFE0-3A13-5146-B7A3-160C1980B836}"/>
                  </a:ext>
                </a:extLst>
              </p:cNvPr>
              <p:cNvSpPr>
                <a:spLocks noChangeShapeType="1"/>
              </p:cNvSpPr>
              <p:nvPr/>
            </p:nvSpPr>
            <p:spPr bwMode="auto">
              <a:xfrm>
                <a:off x="3141" y="2106"/>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18841" name="Freeform 57">
              <a:extLst>
                <a:ext uri="{FF2B5EF4-FFF2-40B4-BE49-F238E27FC236}">
                  <a16:creationId xmlns:a16="http://schemas.microsoft.com/office/drawing/2014/main" id="{BDC10BF5-D280-E941-89F4-6F3383ADA426}"/>
                </a:ext>
              </a:extLst>
            </p:cNvPr>
            <p:cNvSpPr>
              <a:spLocks/>
            </p:cNvSpPr>
            <p:nvPr/>
          </p:nvSpPr>
          <p:spPr bwMode="auto">
            <a:xfrm>
              <a:off x="3437" y="1818"/>
              <a:ext cx="56" cy="392"/>
            </a:xfrm>
            <a:custGeom>
              <a:avLst/>
              <a:gdLst>
                <a:gd name="T0" fmla="*/ 0 w 56"/>
                <a:gd name="T1" fmla="*/ 391 h 392"/>
                <a:gd name="T2" fmla="*/ 55 w 56"/>
                <a:gd name="T3" fmla="*/ 384 h 392"/>
                <a:gd name="T4" fmla="*/ 55 w 56"/>
                <a:gd name="T5" fmla="*/ 0 h 392"/>
                <a:gd name="T6" fmla="*/ 0 w 56"/>
                <a:gd name="T7" fmla="*/ 13 h 392"/>
                <a:gd name="T8" fmla="*/ 0 w 56"/>
                <a:gd name="T9" fmla="*/ 391 h 392"/>
              </a:gdLst>
              <a:ahLst/>
              <a:cxnLst>
                <a:cxn ang="0">
                  <a:pos x="T0" y="T1"/>
                </a:cxn>
                <a:cxn ang="0">
                  <a:pos x="T2" y="T3"/>
                </a:cxn>
                <a:cxn ang="0">
                  <a:pos x="T4" y="T5"/>
                </a:cxn>
                <a:cxn ang="0">
                  <a:pos x="T6" y="T7"/>
                </a:cxn>
                <a:cxn ang="0">
                  <a:pos x="T8" y="T9"/>
                </a:cxn>
              </a:cxnLst>
              <a:rect l="0" t="0" r="r" b="b"/>
              <a:pathLst>
                <a:path w="56" h="392">
                  <a:moveTo>
                    <a:pt x="0" y="391"/>
                  </a:moveTo>
                  <a:lnTo>
                    <a:pt x="55" y="384"/>
                  </a:lnTo>
                  <a:lnTo>
                    <a:pt x="55" y="0"/>
                  </a:lnTo>
                  <a:lnTo>
                    <a:pt x="0" y="13"/>
                  </a:lnTo>
                  <a:lnTo>
                    <a:pt x="0" y="391"/>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118842" name="Group 58">
              <a:extLst>
                <a:ext uri="{FF2B5EF4-FFF2-40B4-BE49-F238E27FC236}">
                  <a16:creationId xmlns:a16="http://schemas.microsoft.com/office/drawing/2014/main" id="{5BFFDCD9-108A-694C-9607-E1B13CD2C5C1}"/>
                </a:ext>
              </a:extLst>
            </p:cNvPr>
            <p:cNvGrpSpPr>
              <a:grpSpLocks/>
            </p:cNvGrpSpPr>
            <p:nvPr/>
          </p:nvGrpSpPr>
          <p:grpSpPr bwMode="auto">
            <a:xfrm>
              <a:off x="3532" y="1816"/>
              <a:ext cx="827" cy="383"/>
              <a:chOff x="3532" y="1816"/>
              <a:chExt cx="827" cy="383"/>
            </a:xfrm>
          </p:grpSpPr>
          <p:sp>
            <p:nvSpPr>
              <p:cNvPr id="118843" name="Freeform 59">
                <a:extLst>
                  <a:ext uri="{FF2B5EF4-FFF2-40B4-BE49-F238E27FC236}">
                    <a16:creationId xmlns:a16="http://schemas.microsoft.com/office/drawing/2014/main" id="{8E67CD1A-F9C6-8848-9078-87C27D19E0C7}"/>
                  </a:ext>
                </a:extLst>
              </p:cNvPr>
              <p:cNvSpPr>
                <a:spLocks/>
              </p:cNvSpPr>
              <p:nvPr/>
            </p:nvSpPr>
            <p:spPr bwMode="auto">
              <a:xfrm>
                <a:off x="3923" y="1837"/>
                <a:ext cx="17" cy="320"/>
              </a:xfrm>
              <a:custGeom>
                <a:avLst/>
                <a:gdLst>
                  <a:gd name="T0" fmla="*/ 0 w 17"/>
                  <a:gd name="T1" fmla="*/ 319 h 320"/>
                  <a:gd name="T2" fmla="*/ 16 w 17"/>
                  <a:gd name="T3" fmla="*/ 319 h 320"/>
                  <a:gd name="T4" fmla="*/ 16 w 17"/>
                  <a:gd name="T5" fmla="*/ 0 h 320"/>
                  <a:gd name="T6" fmla="*/ 0 w 17"/>
                  <a:gd name="T7" fmla="*/ 21 h 320"/>
                  <a:gd name="T8" fmla="*/ 0 w 17"/>
                  <a:gd name="T9" fmla="*/ 319 h 320"/>
                </a:gdLst>
                <a:ahLst/>
                <a:cxnLst>
                  <a:cxn ang="0">
                    <a:pos x="T0" y="T1"/>
                  </a:cxn>
                  <a:cxn ang="0">
                    <a:pos x="T2" y="T3"/>
                  </a:cxn>
                  <a:cxn ang="0">
                    <a:pos x="T4" y="T5"/>
                  </a:cxn>
                  <a:cxn ang="0">
                    <a:pos x="T6" y="T7"/>
                  </a:cxn>
                  <a:cxn ang="0">
                    <a:pos x="T8" y="T9"/>
                  </a:cxn>
                </a:cxnLst>
                <a:rect l="0" t="0" r="r" b="b"/>
                <a:pathLst>
                  <a:path w="17" h="320">
                    <a:moveTo>
                      <a:pt x="0" y="319"/>
                    </a:moveTo>
                    <a:lnTo>
                      <a:pt x="16" y="319"/>
                    </a:lnTo>
                    <a:lnTo>
                      <a:pt x="16" y="0"/>
                    </a:lnTo>
                    <a:lnTo>
                      <a:pt x="0" y="21"/>
                    </a:lnTo>
                    <a:lnTo>
                      <a:pt x="0" y="319"/>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4" name="Freeform 60">
                <a:extLst>
                  <a:ext uri="{FF2B5EF4-FFF2-40B4-BE49-F238E27FC236}">
                    <a16:creationId xmlns:a16="http://schemas.microsoft.com/office/drawing/2014/main" id="{F6C7CC2C-CE94-3A4C-ACD7-6639906ACAF4}"/>
                  </a:ext>
                </a:extLst>
              </p:cNvPr>
              <p:cNvSpPr>
                <a:spLocks/>
              </p:cNvSpPr>
              <p:nvPr/>
            </p:nvSpPr>
            <p:spPr bwMode="auto">
              <a:xfrm>
                <a:off x="3845" y="1852"/>
                <a:ext cx="38" cy="318"/>
              </a:xfrm>
              <a:custGeom>
                <a:avLst/>
                <a:gdLst>
                  <a:gd name="T0" fmla="*/ 0 w 38"/>
                  <a:gd name="T1" fmla="*/ 317 h 318"/>
                  <a:gd name="T2" fmla="*/ 37 w 38"/>
                  <a:gd name="T3" fmla="*/ 307 h 318"/>
                  <a:gd name="T4" fmla="*/ 37 w 38"/>
                  <a:gd name="T5" fmla="*/ 0 h 318"/>
                  <a:gd name="T6" fmla="*/ 0 w 38"/>
                  <a:gd name="T7" fmla="*/ 6 h 318"/>
                  <a:gd name="T8" fmla="*/ 0 w 38"/>
                  <a:gd name="T9" fmla="*/ 317 h 318"/>
                </a:gdLst>
                <a:ahLst/>
                <a:cxnLst>
                  <a:cxn ang="0">
                    <a:pos x="T0" y="T1"/>
                  </a:cxn>
                  <a:cxn ang="0">
                    <a:pos x="T2" y="T3"/>
                  </a:cxn>
                  <a:cxn ang="0">
                    <a:pos x="T4" y="T5"/>
                  </a:cxn>
                  <a:cxn ang="0">
                    <a:pos x="T6" y="T7"/>
                  </a:cxn>
                  <a:cxn ang="0">
                    <a:pos x="T8" y="T9"/>
                  </a:cxn>
                </a:cxnLst>
                <a:rect l="0" t="0" r="r" b="b"/>
                <a:pathLst>
                  <a:path w="38" h="318">
                    <a:moveTo>
                      <a:pt x="0" y="317"/>
                    </a:moveTo>
                    <a:lnTo>
                      <a:pt x="37" y="307"/>
                    </a:lnTo>
                    <a:lnTo>
                      <a:pt x="37" y="0"/>
                    </a:lnTo>
                    <a:lnTo>
                      <a:pt x="0" y="6"/>
                    </a:lnTo>
                    <a:lnTo>
                      <a:pt x="0" y="317"/>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5" name="Freeform 61">
                <a:extLst>
                  <a:ext uri="{FF2B5EF4-FFF2-40B4-BE49-F238E27FC236}">
                    <a16:creationId xmlns:a16="http://schemas.microsoft.com/office/drawing/2014/main" id="{2642CE04-9AB9-4541-B554-CAE67BD63616}"/>
                  </a:ext>
                </a:extLst>
              </p:cNvPr>
              <p:cNvSpPr>
                <a:spLocks/>
              </p:cNvSpPr>
              <p:nvPr/>
            </p:nvSpPr>
            <p:spPr bwMode="auto">
              <a:xfrm>
                <a:off x="3766" y="1848"/>
                <a:ext cx="39" cy="328"/>
              </a:xfrm>
              <a:custGeom>
                <a:avLst/>
                <a:gdLst>
                  <a:gd name="T0" fmla="*/ 0 w 39"/>
                  <a:gd name="T1" fmla="*/ 327 h 328"/>
                  <a:gd name="T2" fmla="*/ 38 w 39"/>
                  <a:gd name="T3" fmla="*/ 324 h 328"/>
                  <a:gd name="T4" fmla="*/ 38 w 39"/>
                  <a:gd name="T5" fmla="*/ 4 h 328"/>
                  <a:gd name="T6" fmla="*/ 0 w 39"/>
                  <a:gd name="T7" fmla="*/ 0 h 328"/>
                  <a:gd name="T8" fmla="*/ 0 w 39"/>
                  <a:gd name="T9" fmla="*/ 327 h 328"/>
                </a:gdLst>
                <a:ahLst/>
                <a:cxnLst>
                  <a:cxn ang="0">
                    <a:pos x="T0" y="T1"/>
                  </a:cxn>
                  <a:cxn ang="0">
                    <a:pos x="T2" y="T3"/>
                  </a:cxn>
                  <a:cxn ang="0">
                    <a:pos x="T4" y="T5"/>
                  </a:cxn>
                  <a:cxn ang="0">
                    <a:pos x="T6" y="T7"/>
                  </a:cxn>
                  <a:cxn ang="0">
                    <a:pos x="T8" y="T9"/>
                  </a:cxn>
                </a:cxnLst>
                <a:rect l="0" t="0" r="r" b="b"/>
                <a:pathLst>
                  <a:path w="39" h="328">
                    <a:moveTo>
                      <a:pt x="0" y="327"/>
                    </a:moveTo>
                    <a:lnTo>
                      <a:pt x="38" y="324"/>
                    </a:lnTo>
                    <a:lnTo>
                      <a:pt x="38" y="4"/>
                    </a:lnTo>
                    <a:lnTo>
                      <a:pt x="0" y="0"/>
                    </a:lnTo>
                    <a:lnTo>
                      <a:pt x="0" y="327"/>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6" name="Freeform 62">
                <a:extLst>
                  <a:ext uri="{FF2B5EF4-FFF2-40B4-BE49-F238E27FC236}">
                    <a16:creationId xmlns:a16="http://schemas.microsoft.com/office/drawing/2014/main" id="{A6334B4C-2321-6042-B7B4-EB88B799F700}"/>
                  </a:ext>
                </a:extLst>
              </p:cNvPr>
              <p:cNvSpPr>
                <a:spLocks/>
              </p:cNvSpPr>
              <p:nvPr/>
            </p:nvSpPr>
            <p:spPr bwMode="auto">
              <a:xfrm>
                <a:off x="3688" y="1841"/>
                <a:ext cx="39" cy="341"/>
              </a:xfrm>
              <a:custGeom>
                <a:avLst/>
                <a:gdLst>
                  <a:gd name="T0" fmla="*/ 0 w 39"/>
                  <a:gd name="T1" fmla="*/ 340 h 341"/>
                  <a:gd name="T2" fmla="*/ 38 w 39"/>
                  <a:gd name="T3" fmla="*/ 337 h 341"/>
                  <a:gd name="T4" fmla="*/ 38 w 39"/>
                  <a:gd name="T5" fmla="*/ 1 h 341"/>
                  <a:gd name="T6" fmla="*/ 0 w 39"/>
                  <a:gd name="T7" fmla="*/ 0 h 341"/>
                  <a:gd name="T8" fmla="*/ 0 w 39"/>
                  <a:gd name="T9" fmla="*/ 340 h 341"/>
                </a:gdLst>
                <a:ahLst/>
                <a:cxnLst>
                  <a:cxn ang="0">
                    <a:pos x="T0" y="T1"/>
                  </a:cxn>
                  <a:cxn ang="0">
                    <a:pos x="T2" y="T3"/>
                  </a:cxn>
                  <a:cxn ang="0">
                    <a:pos x="T4" y="T5"/>
                  </a:cxn>
                  <a:cxn ang="0">
                    <a:pos x="T6" y="T7"/>
                  </a:cxn>
                  <a:cxn ang="0">
                    <a:pos x="T8" y="T9"/>
                  </a:cxn>
                </a:cxnLst>
                <a:rect l="0" t="0" r="r" b="b"/>
                <a:pathLst>
                  <a:path w="39" h="341">
                    <a:moveTo>
                      <a:pt x="0" y="340"/>
                    </a:moveTo>
                    <a:lnTo>
                      <a:pt x="38" y="337"/>
                    </a:lnTo>
                    <a:lnTo>
                      <a:pt x="38" y="1"/>
                    </a:lnTo>
                    <a:lnTo>
                      <a:pt x="0" y="0"/>
                    </a:lnTo>
                    <a:lnTo>
                      <a:pt x="0" y="340"/>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7" name="Freeform 63">
                <a:extLst>
                  <a:ext uri="{FF2B5EF4-FFF2-40B4-BE49-F238E27FC236}">
                    <a16:creationId xmlns:a16="http://schemas.microsoft.com/office/drawing/2014/main" id="{B7FF4F08-DA15-8C44-A67C-8855EC38F3AB}"/>
                  </a:ext>
                </a:extLst>
              </p:cNvPr>
              <p:cNvSpPr>
                <a:spLocks/>
              </p:cNvSpPr>
              <p:nvPr/>
            </p:nvSpPr>
            <p:spPr bwMode="auto">
              <a:xfrm>
                <a:off x="3610" y="1834"/>
                <a:ext cx="39" cy="357"/>
              </a:xfrm>
              <a:custGeom>
                <a:avLst/>
                <a:gdLst>
                  <a:gd name="T0" fmla="*/ 0 w 39"/>
                  <a:gd name="T1" fmla="*/ 356 h 357"/>
                  <a:gd name="T2" fmla="*/ 38 w 39"/>
                  <a:gd name="T3" fmla="*/ 351 h 357"/>
                  <a:gd name="T4" fmla="*/ 38 w 39"/>
                  <a:gd name="T5" fmla="*/ 0 h 357"/>
                  <a:gd name="T6" fmla="*/ 0 w 39"/>
                  <a:gd name="T7" fmla="*/ 4 h 357"/>
                  <a:gd name="T8" fmla="*/ 0 w 39"/>
                  <a:gd name="T9" fmla="*/ 356 h 357"/>
                </a:gdLst>
                <a:ahLst/>
                <a:cxnLst>
                  <a:cxn ang="0">
                    <a:pos x="T0" y="T1"/>
                  </a:cxn>
                  <a:cxn ang="0">
                    <a:pos x="T2" y="T3"/>
                  </a:cxn>
                  <a:cxn ang="0">
                    <a:pos x="T4" y="T5"/>
                  </a:cxn>
                  <a:cxn ang="0">
                    <a:pos x="T6" y="T7"/>
                  </a:cxn>
                  <a:cxn ang="0">
                    <a:pos x="T8" y="T9"/>
                  </a:cxn>
                </a:cxnLst>
                <a:rect l="0" t="0" r="r" b="b"/>
                <a:pathLst>
                  <a:path w="39" h="357">
                    <a:moveTo>
                      <a:pt x="0" y="356"/>
                    </a:moveTo>
                    <a:lnTo>
                      <a:pt x="38" y="351"/>
                    </a:lnTo>
                    <a:lnTo>
                      <a:pt x="38" y="0"/>
                    </a:lnTo>
                    <a:lnTo>
                      <a:pt x="0" y="4"/>
                    </a:lnTo>
                    <a:lnTo>
                      <a:pt x="0" y="356"/>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8" name="Freeform 64">
                <a:extLst>
                  <a:ext uri="{FF2B5EF4-FFF2-40B4-BE49-F238E27FC236}">
                    <a16:creationId xmlns:a16="http://schemas.microsoft.com/office/drawing/2014/main" id="{487ED476-F93E-3446-BEFD-3B145BDB904A}"/>
                  </a:ext>
                </a:extLst>
              </p:cNvPr>
              <p:cNvSpPr>
                <a:spLocks/>
              </p:cNvSpPr>
              <p:nvPr/>
            </p:nvSpPr>
            <p:spPr bwMode="auto">
              <a:xfrm>
                <a:off x="3532" y="1825"/>
                <a:ext cx="40" cy="374"/>
              </a:xfrm>
              <a:custGeom>
                <a:avLst/>
                <a:gdLst>
                  <a:gd name="T0" fmla="*/ 0 w 40"/>
                  <a:gd name="T1" fmla="*/ 373 h 374"/>
                  <a:gd name="T2" fmla="*/ 39 w 40"/>
                  <a:gd name="T3" fmla="*/ 368 h 374"/>
                  <a:gd name="T4" fmla="*/ 38 w 40"/>
                  <a:gd name="T5" fmla="*/ 6 h 374"/>
                  <a:gd name="T6" fmla="*/ 0 w 40"/>
                  <a:gd name="T7" fmla="*/ 0 h 374"/>
                  <a:gd name="T8" fmla="*/ 0 w 40"/>
                  <a:gd name="T9" fmla="*/ 373 h 374"/>
                </a:gdLst>
                <a:ahLst/>
                <a:cxnLst>
                  <a:cxn ang="0">
                    <a:pos x="T0" y="T1"/>
                  </a:cxn>
                  <a:cxn ang="0">
                    <a:pos x="T2" y="T3"/>
                  </a:cxn>
                  <a:cxn ang="0">
                    <a:pos x="T4" y="T5"/>
                  </a:cxn>
                  <a:cxn ang="0">
                    <a:pos x="T6" y="T7"/>
                  </a:cxn>
                  <a:cxn ang="0">
                    <a:pos x="T8" y="T9"/>
                  </a:cxn>
                </a:cxnLst>
                <a:rect l="0" t="0" r="r" b="b"/>
                <a:pathLst>
                  <a:path w="40" h="374">
                    <a:moveTo>
                      <a:pt x="0" y="373"/>
                    </a:moveTo>
                    <a:lnTo>
                      <a:pt x="39" y="368"/>
                    </a:lnTo>
                    <a:lnTo>
                      <a:pt x="38" y="6"/>
                    </a:lnTo>
                    <a:lnTo>
                      <a:pt x="0" y="0"/>
                    </a:lnTo>
                    <a:lnTo>
                      <a:pt x="0" y="373"/>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49" name="Freeform 65">
                <a:extLst>
                  <a:ext uri="{FF2B5EF4-FFF2-40B4-BE49-F238E27FC236}">
                    <a16:creationId xmlns:a16="http://schemas.microsoft.com/office/drawing/2014/main" id="{A57EEBFA-7DDC-E144-8541-B08B5256806C}"/>
                  </a:ext>
                </a:extLst>
              </p:cNvPr>
              <p:cNvSpPr>
                <a:spLocks/>
              </p:cNvSpPr>
              <p:nvPr/>
            </p:nvSpPr>
            <p:spPr bwMode="auto">
              <a:xfrm>
                <a:off x="4205" y="1900"/>
                <a:ext cx="32" cy="226"/>
              </a:xfrm>
              <a:custGeom>
                <a:avLst/>
                <a:gdLst>
                  <a:gd name="T0" fmla="*/ 0 w 32"/>
                  <a:gd name="T1" fmla="*/ 0 h 226"/>
                  <a:gd name="T2" fmla="*/ 0 w 32"/>
                  <a:gd name="T3" fmla="*/ 225 h 226"/>
                  <a:gd name="T4" fmla="*/ 31 w 32"/>
                  <a:gd name="T5" fmla="*/ 223 h 226"/>
                  <a:gd name="T6" fmla="*/ 31 w 32"/>
                  <a:gd name="T7" fmla="*/ 2 h 226"/>
                  <a:gd name="T8" fmla="*/ 0 w 32"/>
                  <a:gd name="T9" fmla="*/ 0 h 226"/>
                </a:gdLst>
                <a:ahLst/>
                <a:cxnLst>
                  <a:cxn ang="0">
                    <a:pos x="T0" y="T1"/>
                  </a:cxn>
                  <a:cxn ang="0">
                    <a:pos x="T2" y="T3"/>
                  </a:cxn>
                  <a:cxn ang="0">
                    <a:pos x="T4" y="T5"/>
                  </a:cxn>
                  <a:cxn ang="0">
                    <a:pos x="T6" y="T7"/>
                  </a:cxn>
                  <a:cxn ang="0">
                    <a:pos x="T8" y="T9"/>
                  </a:cxn>
                </a:cxnLst>
                <a:rect l="0" t="0" r="r" b="b"/>
                <a:pathLst>
                  <a:path w="32" h="226">
                    <a:moveTo>
                      <a:pt x="0" y="0"/>
                    </a:moveTo>
                    <a:lnTo>
                      <a:pt x="0" y="225"/>
                    </a:lnTo>
                    <a:lnTo>
                      <a:pt x="31" y="223"/>
                    </a:lnTo>
                    <a:lnTo>
                      <a:pt x="31" y="2"/>
                    </a:lnTo>
                    <a:lnTo>
                      <a:pt x="0" y="0"/>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0" name="Freeform 66">
                <a:extLst>
                  <a:ext uri="{FF2B5EF4-FFF2-40B4-BE49-F238E27FC236}">
                    <a16:creationId xmlns:a16="http://schemas.microsoft.com/office/drawing/2014/main" id="{8851A04C-BCE4-E745-84EC-3B6BA3F7DAB8}"/>
                  </a:ext>
                </a:extLst>
              </p:cNvPr>
              <p:cNvSpPr>
                <a:spLocks/>
              </p:cNvSpPr>
              <p:nvPr/>
            </p:nvSpPr>
            <p:spPr bwMode="auto">
              <a:xfrm>
                <a:off x="4263" y="1902"/>
                <a:ext cx="26" cy="219"/>
              </a:xfrm>
              <a:custGeom>
                <a:avLst/>
                <a:gdLst>
                  <a:gd name="T0" fmla="*/ 0 w 26"/>
                  <a:gd name="T1" fmla="*/ 0 h 219"/>
                  <a:gd name="T2" fmla="*/ 0 w 26"/>
                  <a:gd name="T3" fmla="*/ 218 h 219"/>
                  <a:gd name="T4" fmla="*/ 25 w 26"/>
                  <a:gd name="T5" fmla="*/ 215 h 219"/>
                  <a:gd name="T6" fmla="*/ 25 w 26"/>
                  <a:gd name="T7" fmla="*/ 6 h 219"/>
                  <a:gd name="T8" fmla="*/ 0 w 26"/>
                  <a:gd name="T9" fmla="*/ 0 h 219"/>
                </a:gdLst>
                <a:ahLst/>
                <a:cxnLst>
                  <a:cxn ang="0">
                    <a:pos x="T0" y="T1"/>
                  </a:cxn>
                  <a:cxn ang="0">
                    <a:pos x="T2" y="T3"/>
                  </a:cxn>
                  <a:cxn ang="0">
                    <a:pos x="T4" y="T5"/>
                  </a:cxn>
                  <a:cxn ang="0">
                    <a:pos x="T6" y="T7"/>
                  </a:cxn>
                  <a:cxn ang="0">
                    <a:pos x="T8" y="T9"/>
                  </a:cxn>
                </a:cxnLst>
                <a:rect l="0" t="0" r="r" b="b"/>
                <a:pathLst>
                  <a:path w="26" h="219">
                    <a:moveTo>
                      <a:pt x="0" y="0"/>
                    </a:moveTo>
                    <a:lnTo>
                      <a:pt x="0" y="218"/>
                    </a:lnTo>
                    <a:lnTo>
                      <a:pt x="25" y="215"/>
                    </a:lnTo>
                    <a:lnTo>
                      <a:pt x="25" y="6"/>
                    </a:lnTo>
                    <a:lnTo>
                      <a:pt x="0" y="0"/>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1" name="Freeform 67">
                <a:extLst>
                  <a:ext uri="{FF2B5EF4-FFF2-40B4-BE49-F238E27FC236}">
                    <a16:creationId xmlns:a16="http://schemas.microsoft.com/office/drawing/2014/main" id="{893328A3-C5DD-1648-A535-54D32A1A3C45}"/>
                  </a:ext>
                </a:extLst>
              </p:cNvPr>
              <p:cNvSpPr>
                <a:spLocks/>
              </p:cNvSpPr>
              <p:nvPr/>
            </p:nvSpPr>
            <p:spPr bwMode="auto">
              <a:xfrm>
                <a:off x="4310" y="1911"/>
                <a:ext cx="49" cy="206"/>
              </a:xfrm>
              <a:custGeom>
                <a:avLst/>
                <a:gdLst>
                  <a:gd name="T0" fmla="*/ 0 w 49"/>
                  <a:gd name="T1" fmla="*/ 0 h 206"/>
                  <a:gd name="T2" fmla="*/ 0 w 49"/>
                  <a:gd name="T3" fmla="*/ 205 h 206"/>
                  <a:gd name="T4" fmla="*/ 48 w 49"/>
                  <a:gd name="T5" fmla="*/ 200 h 206"/>
                  <a:gd name="T6" fmla="*/ 48 w 49"/>
                  <a:gd name="T7" fmla="*/ 2 h 206"/>
                  <a:gd name="T8" fmla="*/ 0 w 49"/>
                  <a:gd name="T9" fmla="*/ 0 h 206"/>
                </a:gdLst>
                <a:ahLst/>
                <a:cxnLst>
                  <a:cxn ang="0">
                    <a:pos x="T0" y="T1"/>
                  </a:cxn>
                  <a:cxn ang="0">
                    <a:pos x="T2" y="T3"/>
                  </a:cxn>
                  <a:cxn ang="0">
                    <a:pos x="T4" y="T5"/>
                  </a:cxn>
                  <a:cxn ang="0">
                    <a:pos x="T6" y="T7"/>
                  </a:cxn>
                  <a:cxn ang="0">
                    <a:pos x="T8" y="T9"/>
                  </a:cxn>
                </a:cxnLst>
                <a:rect l="0" t="0" r="r" b="b"/>
                <a:pathLst>
                  <a:path w="49" h="206">
                    <a:moveTo>
                      <a:pt x="0" y="0"/>
                    </a:moveTo>
                    <a:lnTo>
                      <a:pt x="0" y="205"/>
                    </a:lnTo>
                    <a:lnTo>
                      <a:pt x="48" y="200"/>
                    </a:lnTo>
                    <a:lnTo>
                      <a:pt x="48" y="2"/>
                    </a:lnTo>
                    <a:lnTo>
                      <a:pt x="0" y="0"/>
                    </a:lnTo>
                  </a:path>
                </a:pathLst>
              </a:custGeom>
              <a:solidFill>
                <a:srgbClr val="CECEC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118852" name="Group 68">
                <a:extLst>
                  <a:ext uri="{FF2B5EF4-FFF2-40B4-BE49-F238E27FC236}">
                    <a16:creationId xmlns:a16="http://schemas.microsoft.com/office/drawing/2014/main" id="{33643296-D3C0-3844-91C6-00ED0659C0C7}"/>
                  </a:ext>
                </a:extLst>
              </p:cNvPr>
              <p:cNvGrpSpPr>
                <a:grpSpLocks/>
              </p:cNvGrpSpPr>
              <p:nvPr/>
            </p:nvGrpSpPr>
            <p:grpSpPr bwMode="auto">
              <a:xfrm>
                <a:off x="3931" y="1816"/>
                <a:ext cx="265" cy="367"/>
                <a:chOff x="3931" y="1816"/>
                <a:chExt cx="265" cy="367"/>
              </a:xfrm>
            </p:grpSpPr>
            <p:sp>
              <p:nvSpPr>
                <p:cNvPr id="118853" name="Freeform 69">
                  <a:extLst>
                    <a:ext uri="{FF2B5EF4-FFF2-40B4-BE49-F238E27FC236}">
                      <a16:creationId xmlns:a16="http://schemas.microsoft.com/office/drawing/2014/main" id="{4B1CBE7B-2C25-1A40-B3E1-47018B219FA3}"/>
                    </a:ext>
                  </a:extLst>
                </p:cNvPr>
                <p:cNvSpPr>
                  <a:spLocks/>
                </p:cNvSpPr>
                <p:nvPr/>
              </p:nvSpPr>
              <p:spPr bwMode="auto">
                <a:xfrm>
                  <a:off x="3931" y="1816"/>
                  <a:ext cx="255" cy="367"/>
                </a:xfrm>
                <a:custGeom>
                  <a:avLst/>
                  <a:gdLst>
                    <a:gd name="T0" fmla="*/ 0 w 255"/>
                    <a:gd name="T1" fmla="*/ 340 h 367"/>
                    <a:gd name="T2" fmla="*/ 0 w 255"/>
                    <a:gd name="T3" fmla="*/ 21 h 367"/>
                    <a:gd name="T4" fmla="*/ 85 w 255"/>
                    <a:gd name="T5" fmla="*/ 0 h 367"/>
                    <a:gd name="T6" fmla="*/ 254 w 255"/>
                    <a:gd name="T7" fmla="*/ 25 h 367"/>
                    <a:gd name="T8" fmla="*/ 254 w 255"/>
                    <a:gd name="T9" fmla="*/ 340 h 367"/>
                    <a:gd name="T10" fmla="*/ 85 w 255"/>
                    <a:gd name="T11" fmla="*/ 366 h 367"/>
                    <a:gd name="T12" fmla="*/ 0 w 255"/>
                    <a:gd name="T13" fmla="*/ 340 h 367"/>
                  </a:gdLst>
                  <a:ahLst/>
                  <a:cxnLst>
                    <a:cxn ang="0">
                      <a:pos x="T0" y="T1"/>
                    </a:cxn>
                    <a:cxn ang="0">
                      <a:pos x="T2" y="T3"/>
                    </a:cxn>
                    <a:cxn ang="0">
                      <a:pos x="T4" y="T5"/>
                    </a:cxn>
                    <a:cxn ang="0">
                      <a:pos x="T6" y="T7"/>
                    </a:cxn>
                    <a:cxn ang="0">
                      <a:pos x="T8" y="T9"/>
                    </a:cxn>
                    <a:cxn ang="0">
                      <a:pos x="T10" y="T11"/>
                    </a:cxn>
                    <a:cxn ang="0">
                      <a:pos x="T12" y="T13"/>
                    </a:cxn>
                  </a:cxnLst>
                  <a:rect l="0" t="0" r="r" b="b"/>
                  <a:pathLst>
                    <a:path w="255" h="367">
                      <a:moveTo>
                        <a:pt x="0" y="340"/>
                      </a:moveTo>
                      <a:lnTo>
                        <a:pt x="0" y="21"/>
                      </a:lnTo>
                      <a:lnTo>
                        <a:pt x="85" y="0"/>
                      </a:lnTo>
                      <a:lnTo>
                        <a:pt x="254" y="25"/>
                      </a:lnTo>
                      <a:lnTo>
                        <a:pt x="254" y="340"/>
                      </a:lnTo>
                      <a:lnTo>
                        <a:pt x="85" y="366"/>
                      </a:lnTo>
                      <a:lnTo>
                        <a:pt x="0" y="34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4" name="Freeform 70">
                  <a:extLst>
                    <a:ext uri="{FF2B5EF4-FFF2-40B4-BE49-F238E27FC236}">
                      <a16:creationId xmlns:a16="http://schemas.microsoft.com/office/drawing/2014/main" id="{03AEE063-5812-FD4F-8CAB-11F4AC8B4C61}"/>
                    </a:ext>
                  </a:extLst>
                </p:cNvPr>
                <p:cNvSpPr>
                  <a:spLocks/>
                </p:cNvSpPr>
                <p:nvPr/>
              </p:nvSpPr>
              <p:spPr bwMode="auto">
                <a:xfrm>
                  <a:off x="3981" y="1855"/>
                  <a:ext cx="17" cy="315"/>
                </a:xfrm>
                <a:custGeom>
                  <a:avLst/>
                  <a:gdLst>
                    <a:gd name="T0" fmla="*/ 0 w 17"/>
                    <a:gd name="T1" fmla="*/ 3 h 315"/>
                    <a:gd name="T2" fmla="*/ 0 w 17"/>
                    <a:gd name="T3" fmla="*/ 313 h 315"/>
                    <a:gd name="T4" fmla="*/ 16 w 17"/>
                    <a:gd name="T5" fmla="*/ 314 h 315"/>
                    <a:gd name="T6" fmla="*/ 16 w 17"/>
                    <a:gd name="T7" fmla="*/ 0 h 315"/>
                    <a:gd name="T8" fmla="*/ 0 w 17"/>
                    <a:gd name="T9" fmla="*/ 3 h 315"/>
                  </a:gdLst>
                  <a:ahLst/>
                  <a:cxnLst>
                    <a:cxn ang="0">
                      <a:pos x="T0" y="T1"/>
                    </a:cxn>
                    <a:cxn ang="0">
                      <a:pos x="T2" y="T3"/>
                    </a:cxn>
                    <a:cxn ang="0">
                      <a:pos x="T4" y="T5"/>
                    </a:cxn>
                    <a:cxn ang="0">
                      <a:pos x="T6" y="T7"/>
                    </a:cxn>
                    <a:cxn ang="0">
                      <a:pos x="T8" y="T9"/>
                    </a:cxn>
                  </a:cxnLst>
                  <a:rect l="0" t="0" r="r" b="b"/>
                  <a:pathLst>
                    <a:path w="17" h="315">
                      <a:moveTo>
                        <a:pt x="0" y="3"/>
                      </a:moveTo>
                      <a:lnTo>
                        <a:pt x="0" y="313"/>
                      </a:lnTo>
                      <a:lnTo>
                        <a:pt x="16" y="314"/>
                      </a:lnTo>
                      <a:lnTo>
                        <a:pt x="16" y="0"/>
                      </a:lnTo>
                      <a:lnTo>
                        <a:pt x="0"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5" name="Freeform 71">
                  <a:extLst>
                    <a:ext uri="{FF2B5EF4-FFF2-40B4-BE49-F238E27FC236}">
                      <a16:creationId xmlns:a16="http://schemas.microsoft.com/office/drawing/2014/main" id="{814EEF53-8B61-6D4D-B2BE-907587D9B4E1}"/>
                    </a:ext>
                  </a:extLst>
                </p:cNvPr>
                <p:cNvSpPr>
                  <a:spLocks/>
                </p:cNvSpPr>
                <p:nvPr/>
              </p:nvSpPr>
              <p:spPr bwMode="auto">
                <a:xfrm>
                  <a:off x="3931" y="1877"/>
                  <a:ext cx="17" cy="280"/>
                </a:xfrm>
                <a:custGeom>
                  <a:avLst/>
                  <a:gdLst>
                    <a:gd name="T0" fmla="*/ 0 w 17"/>
                    <a:gd name="T1" fmla="*/ 3 h 280"/>
                    <a:gd name="T2" fmla="*/ 0 w 17"/>
                    <a:gd name="T3" fmla="*/ 279 h 280"/>
                    <a:gd name="T4" fmla="*/ 16 w 17"/>
                    <a:gd name="T5" fmla="*/ 279 h 280"/>
                    <a:gd name="T6" fmla="*/ 16 w 17"/>
                    <a:gd name="T7" fmla="*/ 0 h 280"/>
                    <a:gd name="T8" fmla="*/ 0 w 17"/>
                    <a:gd name="T9" fmla="*/ 3 h 280"/>
                  </a:gdLst>
                  <a:ahLst/>
                  <a:cxnLst>
                    <a:cxn ang="0">
                      <a:pos x="T0" y="T1"/>
                    </a:cxn>
                    <a:cxn ang="0">
                      <a:pos x="T2" y="T3"/>
                    </a:cxn>
                    <a:cxn ang="0">
                      <a:pos x="T4" y="T5"/>
                    </a:cxn>
                    <a:cxn ang="0">
                      <a:pos x="T6" y="T7"/>
                    </a:cxn>
                    <a:cxn ang="0">
                      <a:pos x="T8" y="T9"/>
                    </a:cxn>
                  </a:cxnLst>
                  <a:rect l="0" t="0" r="r" b="b"/>
                  <a:pathLst>
                    <a:path w="17" h="280">
                      <a:moveTo>
                        <a:pt x="0" y="3"/>
                      </a:moveTo>
                      <a:lnTo>
                        <a:pt x="0" y="279"/>
                      </a:lnTo>
                      <a:lnTo>
                        <a:pt x="16" y="279"/>
                      </a:lnTo>
                      <a:lnTo>
                        <a:pt x="16" y="0"/>
                      </a:lnTo>
                      <a:lnTo>
                        <a:pt x="0"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6" name="Freeform 72">
                  <a:extLst>
                    <a:ext uri="{FF2B5EF4-FFF2-40B4-BE49-F238E27FC236}">
                      <a16:creationId xmlns:a16="http://schemas.microsoft.com/office/drawing/2014/main" id="{753DF7C7-EB5D-E641-8DCC-FCC1F42A6688}"/>
                    </a:ext>
                  </a:extLst>
                </p:cNvPr>
                <p:cNvSpPr>
                  <a:spLocks/>
                </p:cNvSpPr>
                <p:nvPr/>
              </p:nvSpPr>
              <p:spPr bwMode="auto">
                <a:xfrm>
                  <a:off x="3956" y="1855"/>
                  <a:ext cx="17" cy="315"/>
                </a:xfrm>
                <a:custGeom>
                  <a:avLst/>
                  <a:gdLst>
                    <a:gd name="T0" fmla="*/ 0 w 17"/>
                    <a:gd name="T1" fmla="*/ 3 h 315"/>
                    <a:gd name="T2" fmla="*/ 0 w 17"/>
                    <a:gd name="T3" fmla="*/ 313 h 315"/>
                    <a:gd name="T4" fmla="*/ 16 w 17"/>
                    <a:gd name="T5" fmla="*/ 314 h 315"/>
                    <a:gd name="T6" fmla="*/ 16 w 17"/>
                    <a:gd name="T7" fmla="*/ 0 h 315"/>
                    <a:gd name="T8" fmla="*/ 0 w 17"/>
                    <a:gd name="T9" fmla="*/ 3 h 315"/>
                  </a:gdLst>
                  <a:ahLst/>
                  <a:cxnLst>
                    <a:cxn ang="0">
                      <a:pos x="T0" y="T1"/>
                    </a:cxn>
                    <a:cxn ang="0">
                      <a:pos x="T2" y="T3"/>
                    </a:cxn>
                    <a:cxn ang="0">
                      <a:pos x="T4" y="T5"/>
                    </a:cxn>
                    <a:cxn ang="0">
                      <a:pos x="T6" y="T7"/>
                    </a:cxn>
                    <a:cxn ang="0">
                      <a:pos x="T8" y="T9"/>
                    </a:cxn>
                  </a:cxnLst>
                  <a:rect l="0" t="0" r="r" b="b"/>
                  <a:pathLst>
                    <a:path w="17" h="315">
                      <a:moveTo>
                        <a:pt x="0" y="3"/>
                      </a:moveTo>
                      <a:lnTo>
                        <a:pt x="0" y="313"/>
                      </a:lnTo>
                      <a:lnTo>
                        <a:pt x="16" y="314"/>
                      </a:lnTo>
                      <a:lnTo>
                        <a:pt x="16" y="0"/>
                      </a:lnTo>
                      <a:lnTo>
                        <a:pt x="0"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7" name="Freeform 73">
                  <a:extLst>
                    <a:ext uri="{FF2B5EF4-FFF2-40B4-BE49-F238E27FC236}">
                      <a16:creationId xmlns:a16="http://schemas.microsoft.com/office/drawing/2014/main" id="{AC8F8ADF-750C-FD46-ACC7-6BCE47FA4246}"/>
                    </a:ext>
                  </a:extLst>
                </p:cNvPr>
                <p:cNvSpPr>
                  <a:spLocks/>
                </p:cNvSpPr>
                <p:nvPr/>
              </p:nvSpPr>
              <p:spPr bwMode="auto">
                <a:xfrm>
                  <a:off x="4008" y="1864"/>
                  <a:ext cx="17" cy="319"/>
                </a:xfrm>
                <a:custGeom>
                  <a:avLst/>
                  <a:gdLst>
                    <a:gd name="T0" fmla="*/ 0 w 17"/>
                    <a:gd name="T1" fmla="*/ 2 h 319"/>
                    <a:gd name="T2" fmla="*/ 8 w 17"/>
                    <a:gd name="T3" fmla="*/ 2 h 319"/>
                    <a:gd name="T4" fmla="*/ 16 w 17"/>
                    <a:gd name="T5" fmla="*/ 0 h 319"/>
                    <a:gd name="T6" fmla="*/ 16 w 17"/>
                    <a:gd name="T7" fmla="*/ 315 h 319"/>
                    <a:gd name="T8" fmla="*/ 8 w 17"/>
                    <a:gd name="T9" fmla="*/ 318 h 319"/>
                    <a:gd name="T10" fmla="*/ 0 w 17"/>
                    <a:gd name="T11" fmla="*/ 315 h 319"/>
                    <a:gd name="T12" fmla="*/ 0 w 17"/>
                    <a:gd name="T13" fmla="*/ 2 h 319"/>
                  </a:gdLst>
                  <a:ahLst/>
                  <a:cxnLst>
                    <a:cxn ang="0">
                      <a:pos x="T0" y="T1"/>
                    </a:cxn>
                    <a:cxn ang="0">
                      <a:pos x="T2" y="T3"/>
                    </a:cxn>
                    <a:cxn ang="0">
                      <a:pos x="T4" y="T5"/>
                    </a:cxn>
                    <a:cxn ang="0">
                      <a:pos x="T6" y="T7"/>
                    </a:cxn>
                    <a:cxn ang="0">
                      <a:pos x="T8" y="T9"/>
                    </a:cxn>
                    <a:cxn ang="0">
                      <a:pos x="T10" y="T11"/>
                    </a:cxn>
                    <a:cxn ang="0">
                      <a:pos x="T12" y="T13"/>
                    </a:cxn>
                  </a:cxnLst>
                  <a:rect l="0" t="0" r="r" b="b"/>
                  <a:pathLst>
                    <a:path w="17" h="319">
                      <a:moveTo>
                        <a:pt x="0" y="2"/>
                      </a:moveTo>
                      <a:lnTo>
                        <a:pt x="8" y="2"/>
                      </a:lnTo>
                      <a:lnTo>
                        <a:pt x="16" y="0"/>
                      </a:lnTo>
                      <a:lnTo>
                        <a:pt x="16" y="315"/>
                      </a:lnTo>
                      <a:lnTo>
                        <a:pt x="8" y="318"/>
                      </a:lnTo>
                      <a:lnTo>
                        <a:pt x="0" y="315"/>
                      </a:lnTo>
                      <a:lnTo>
                        <a:pt x="0" y="2"/>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8" name="Freeform 74">
                  <a:extLst>
                    <a:ext uri="{FF2B5EF4-FFF2-40B4-BE49-F238E27FC236}">
                      <a16:creationId xmlns:a16="http://schemas.microsoft.com/office/drawing/2014/main" id="{370317B3-49F3-784E-96D5-D1D0EB2767E8}"/>
                    </a:ext>
                  </a:extLst>
                </p:cNvPr>
                <p:cNvSpPr>
                  <a:spLocks/>
                </p:cNvSpPr>
                <p:nvPr/>
              </p:nvSpPr>
              <p:spPr bwMode="auto">
                <a:xfrm>
                  <a:off x="4069" y="1870"/>
                  <a:ext cx="17" cy="304"/>
                </a:xfrm>
                <a:custGeom>
                  <a:avLst/>
                  <a:gdLst>
                    <a:gd name="T0" fmla="*/ 0 w 17"/>
                    <a:gd name="T1" fmla="*/ 303 h 304"/>
                    <a:gd name="T2" fmla="*/ 0 w 17"/>
                    <a:gd name="T3" fmla="*/ 0 h 304"/>
                    <a:gd name="T4" fmla="*/ 16 w 17"/>
                    <a:gd name="T5" fmla="*/ 1 h 304"/>
                    <a:gd name="T6" fmla="*/ 16 w 17"/>
                    <a:gd name="T7" fmla="*/ 301 h 304"/>
                    <a:gd name="T8" fmla="*/ 0 w 17"/>
                    <a:gd name="T9" fmla="*/ 303 h 304"/>
                  </a:gdLst>
                  <a:ahLst/>
                  <a:cxnLst>
                    <a:cxn ang="0">
                      <a:pos x="T0" y="T1"/>
                    </a:cxn>
                    <a:cxn ang="0">
                      <a:pos x="T2" y="T3"/>
                    </a:cxn>
                    <a:cxn ang="0">
                      <a:pos x="T4" y="T5"/>
                    </a:cxn>
                    <a:cxn ang="0">
                      <a:pos x="T6" y="T7"/>
                    </a:cxn>
                    <a:cxn ang="0">
                      <a:pos x="T8" y="T9"/>
                    </a:cxn>
                  </a:cxnLst>
                  <a:rect l="0" t="0" r="r" b="b"/>
                  <a:pathLst>
                    <a:path w="17" h="304">
                      <a:moveTo>
                        <a:pt x="0" y="303"/>
                      </a:moveTo>
                      <a:lnTo>
                        <a:pt x="0" y="0"/>
                      </a:lnTo>
                      <a:lnTo>
                        <a:pt x="16" y="1"/>
                      </a:lnTo>
                      <a:lnTo>
                        <a:pt x="16" y="301"/>
                      </a:lnTo>
                      <a:lnTo>
                        <a:pt x="0" y="30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59" name="Freeform 75">
                  <a:extLst>
                    <a:ext uri="{FF2B5EF4-FFF2-40B4-BE49-F238E27FC236}">
                      <a16:creationId xmlns:a16="http://schemas.microsoft.com/office/drawing/2014/main" id="{76053EE1-90AA-9E4B-A468-D54CEEC1C9CB}"/>
                    </a:ext>
                  </a:extLst>
                </p:cNvPr>
                <p:cNvSpPr>
                  <a:spLocks/>
                </p:cNvSpPr>
                <p:nvPr/>
              </p:nvSpPr>
              <p:spPr bwMode="auto">
                <a:xfrm>
                  <a:off x="4124" y="1873"/>
                  <a:ext cx="17" cy="294"/>
                </a:xfrm>
                <a:custGeom>
                  <a:avLst/>
                  <a:gdLst>
                    <a:gd name="T0" fmla="*/ 0 w 17"/>
                    <a:gd name="T1" fmla="*/ 293 h 294"/>
                    <a:gd name="T2" fmla="*/ 0 w 17"/>
                    <a:gd name="T3" fmla="*/ 2 h 294"/>
                    <a:gd name="T4" fmla="*/ 16 w 17"/>
                    <a:gd name="T5" fmla="*/ 0 h 294"/>
                    <a:gd name="T6" fmla="*/ 16 w 17"/>
                    <a:gd name="T7" fmla="*/ 291 h 294"/>
                    <a:gd name="T8" fmla="*/ 0 w 17"/>
                    <a:gd name="T9" fmla="*/ 293 h 294"/>
                  </a:gdLst>
                  <a:ahLst/>
                  <a:cxnLst>
                    <a:cxn ang="0">
                      <a:pos x="T0" y="T1"/>
                    </a:cxn>
                    <a:cxn ang="0">
                      <a:pos x="T2" y="T3"/>
                    </a:cxn>
                    <a:cxn ang="0">
                      <a:pos x="T4" y="T5"/>
                    </a:cxn>
                    <a:cxn ang="0">
                      <a:pos x="T6" y="T7"/>
                    </a:cxn>
                    <a:cxn ang="0">
                      <a:pos x="T8" y="T9"/>
                    </a:cxn>
                  </a:cxnLst>
                  <a:rect l="0" t="0" r="r" b="b"/>
                  <a:pathLst>
                    <a:path w="17" h="294">
                      <a:moveTo>
                        <a:pt x="0" y="293"/>
                      </a:moveTo>
                      <a:lnTo>
                        <a:pt x="0" y="2"/>
                      </a:lnTo>
                      <a:lnTo>
                        <a:pt x="16" y="0"/>
                      </a:lnTo>
                      <a:lnTo>
                        <a:pt x="16" y="291"/>
                      </a:lnTo>
                      <a:lnTo>
                        <a:pt x="0" y="29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0" name="Freeform 76">
                  <a:extLst>
                    <a:ext uri="{FF2B5EF4-FFF2-40B4-BE49-F238E27FC236}">
                      <a16:creationId xmlns:a16="http://schemas.microsoft.com/office/drawing/2014/main" id="{E3163EE5-A078-4947-873F-C4611758344C}"/>
                    </a:ext>
                  </a:extLst>
                </p:cNvPr>
                <p:cNvSpPr>
                  <a:spLocks/>
                </p:cNvSpPr>
                <p:nvPr/>
              </p:nvSpPr>
              <p:spPr bwMode="auto">
                <a:xfrm>
                  <a:off x="4179" y="1880"/>
                  <a:ext cx="17" cy="277"/>
                </a:xfrm>
                <a:custGeom>
                  <a:avLst/>
                  <a:gdLst>
                    <a:gd name="T0" fmla="*/ 16 w 17"/>
                    <a:gd name="T1" fmla="*/ 3 h 277"/>
                    <a:gd name="T2" fmla="*/ 16 w 17"/>
                    <a:gd name="T3" fmla="*/ 276 h 277"/>
                    <a:gd name="T4" fmla="*/ 0 w 17"/>
                    <a:gd name="T5" fmla="*/ 276 h 277"/>
                    <a:gd name="T6" fmla="*/ 0 w 17"/>
                    <a:gd name="T7" fmla="*/ 0 h 277"/>
                    <a:gd name="T8" fmla="*/ 16 w 17"/>
                    <a:gd name="T9" fmla="*/ 3 h 277"/>
                  </a:gdLst>
                  <a:ahLst/>
                  <a:cxnLst>
                    <a:cxn ang="0">
                      <a:pos x="T0" y="T1"/>
                    </a:cxn>
                    <a:cxn ang="0">
                      <a:pos x="T2" y="T3"/>
                    </a:cxn>
                    <a:cxn ang="0">
                      <a:pos x="T4" y="T5"/>
                    </a:cxn>
                    <a:cxn ang="0">
                      <a:pos x="T6" y="T7"/>
                    </a:cxn>
                    <a:cxn ang="0">
                      <a:pos x="T8" y="T9"/>
                    </a:cxn>
                  </a:cxnLst>
                  <a:rect l="0" t="0" r="r" b="b"/>
                  <a:pathLst>
                    <a:path w="17" h="277">
                      <a:moveTo>
                        <a:pt x="16" y="3"/>
                      </a:moveTo>
                      <a:lnTo>
                        <a:pt x="16" y="276"/>
                      </a:lnTo>
                      <a:lnTo>
                        <a:pt x="0" y="276"/>
                      </a:lnTo>
                      <a:lnTo>
                        <a:pt x="0" y="0"/>
                      </a:lnTo>
                      <a:lnTo>
                        <a:pt x="16"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1" name="Freeform 77">
                  <a:extLst>
                    <a:ext uri="{FF2B5EF4-FFF2-40B4-BE49-F238E27FC236}">
                      <a16:creationId xmlns:a16="http://schemas.microsoft.com/office/drawing/2014/main" id="{4DD4F506-8441-9C4F-9A63-9C94AABEEC16}"/>
                    </a:ext>
                  </a:extLst>
                </p:cNvPr>
                <p:cNvSpPr>
                  <a:spLocks/>
                </p:cNvSpPr>
                <p:nvPr/>
              </p:nvSpPr>
              <p:spPr bwMode="auto">
                <a:xfrm>
                  <a:off x="4153" y="1847"/>
                  <a:ext cx="17" cy="314"/>
                </a:xfrm>
                <a:custGeom>
                  <a:avLst/>
                  <a:gdLst>
                    <a:gd name="T0" fmla="*/ 0 w 17"/>
                    <a:gd name="T1" fmla="*/ 3 h 314"/>
                    <a:gd name="T2" fmla="*/ 0 w 17"/>
                    <a:gd name="T3" fmla="*/ 312 h 314"/>
                    <a:gd name="T4" fmla="*/ 16 w 17"/>
                    <a:gd name="T5" fmla="*/ 313 h 314"/>
                    <a:gd name="T6" fmla="*/ 16 w 17"/>
                    <a:gd name="T7" fmla="*/ 0 h 314"/>
                    <a:gd name="T8" fmla="*/ 0 w 17"/>
                    <a:gd name="T9" fmla="*/ 3 h 314"/>
                  </a:gdLst>
                  <a:ahLst/>
                  <a:cxnLst>
                    <a:cxn ang="0">
                      <a:pos x="T0" y="T1"/>
                    </a:cxn>
                    <a:cxn ang="0">
                      <a:pos x="T2" y="T3"/>
                    </a:cxn>
                    <a:cxn ang="0">
                      <a:pos x="T4" y="T5"/>
                    </a:cxn>
                    <a:cxn ang="0">
                      <a:pos x="T6" y="T7"/>
                    </a:cxn>
                    <a:cxn ang="0">
                      <a:pos x="T8" y="T9"/>
                    </a:cxn>
                  </a:cxnLst>
                  <a:rect l="0" t="0" r="r" b="b"/>
                  <a:pathLst>
                    <a:path w="17" h="314">
                      <a:moveTo>
                        <a:pt x="0" y="3"/>
                      </a:moveTo>
                      <a:lnTo>
                        <a:pt x="0" y="312"/>
                      </a:lnTo>
                      <a:lnTo>
                        <a:pt x="16" y="313"/>
                      </a:lnTo>
                      <a:lnTo>
                        <a:pt x="16" y="0"/>
                      </a:lnTo>
                      <a:lnTo>
                        <a:pt x="0"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2" name="Freeform 78">
                  <a:extLst>
                    <a:ext uri="{FF2B5EF4-FFF2-40B4-BE49-F238E27FC236}">
                      <a16:creationId xmlns:a16="http://schemas.microsoft.com/office/drawing/2014/main" id="{88F9F17B-F135-B34B-A035-34DC6E9493B0}"/>
                    </a:ext>
                  </a:extLst>
                </p:cNvPr>
                <p:cNvSpPr>
                  <a:spLocks/>
                </p:cNvSpPr>
                <p:nvPr/>
              </p:nvSpPr>
              <p:spPr bwMode="auto">
                <a:xfrm>
                  <a:off x="4098" y="1854"/>
                  <a:ext cx="17" cy="314"/>
                </a:xfrm>
                <a:custGeom>
                  <a:avLst/>
                  <a:gdLst>
                    <a:gd name="T0" fmla="*/ 0 w 17"/>
                    <a:gd name="T1" fmla="*/ 3 h 314"/>
                    <a:gd name="T2" fmla="*/ 0 w 17"/>
                    <a:gd name="T3" fmla="*/ 312 h 314"/>
                    <a:gd name="T4" fmla="*/ 16 w 17"/>
                    <a:gd name="T5" fmla="*/ 313 h 314"/>
                    <a:gd name="T6" fmla="*/ 16 w 17"/>
                    <a:gd name="T7" fmla="*/ 0 h 314"/>
                    <a:gd name="T8" fmla="*/ 0 w 17"/>
                    <a:gd name="T9" fmla="*/ 3 h 314"/>
                  </a:gdLst>
                  <a:ahLst/>
                  <a:cxnLst>
                    <a:cxn ang="0">
                      <a:pos x="T0" y="T1"/>
                    </a:cxn>
                    <a:cxn ang="0">
                      <a:pos x="T2" y="T3"/>
                    </a:cxn>
                    <a:cxn ang="0">
                      <a:pos x="T4" y="T5"/>
                    </a:cxn>
                    <a:cxn ang="0">
                      <a:pos x="T6" y="T7"/>
                    </a:cxn>
                    <a:cxn ang="0">
                      <a:pos x="T8" y="T9"/>
                    </a:cxn>
                  </a:cxnLst>
                  <a:rect l="0" t="0" r="r" b="b"/>
                  <a:pathLst>
                    <a:path w="17" h="314">
                      <a:moveTo>
                        <a:pt x="0" y="3"/>
                      </a:moveTo>
                      <a:lnTo>
                        <a:pt x="0" y="312"/>
                      </a:lnTo>
                      <a:lnTo>
                        <a:pt x="16" y="313"/>
                      </a:lnTo>
                      <a:lnTo>
                        <a:pt x="16" y="0"/>
                      </a:lnTo>
                      <a:lnTo>
                        <a:pt x="0" y="3"/>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3" name="Freeform 79">
                  <a:extLst>
                    <a:ext uri="{FF2B5EF4-FFF2-40B4-BE49-F238E27FC236}">
                      <a16:creationId xmlns:a16="http://schemas.microsoft.com/office/drawing/2014/main" id="{C4B8A129-64D2-EC4C-8B3B-8B6D8C746C61}"/>
                    </a:ext>
                  </a:extLst>
                </p:cNvPr>
                <p:cNvSpPr>
                  <a:spLocks/>
                </p:cNvSpPr>
                <p:nvPr/>
              </p:nvSpPr>
              <p:spPr bwMode="auto">
                <a:xfrm>
                  <a:off x="4043" y="1859"/>
                  <a:ext cx="17" cy="315"/>
                </a:xfrm>
                <a:custGeom>
                  <a:avLst/>
                  <a:gdLst>
                    <a:gd name="T0" fmla="*/ 0 w 17"/>
                    <a:gd name="T1" fmla="*/ 4 h 315"/>
                    <a:gd name="T2" fmla="*/ 0 w 17"/>
                    <a:gd name="T3" fmla="*/ 313 h 315"/>
                    <a:gd name="T4" fmla="*/ 16 w 17"/>
                    <a:gd name="T5" fmla="*/ 314 h 315"/>
                    <a:gd name="T6" fmla="*/ 16 w 17"/>
                    <a:gd name="T7" fmla="*/ 0 h 315"/>
                    <a:gd name="T8" fmla="*/ 0 w 17"/>
                    <a:gd name="T9" fmla="*/ 4 h 315"/>
                  </a:gdLst>
                  <a:ahLst/>
                  <a:cxnLst>
                    <a:cxn ang="0">
                      <a:pos x="T0" y="T1"/>
                    </a:cxn>
                    <a:cxn ang="0">
                      <a:pos x="T2" y="T3"/>
                    </a:cxn>
                    <a:cxn ang="0">
                      <a:pos x="T4" y="T5"/>
                    </a:cxn>
                    <a:cxn ang="0">
                      <a:pos x="T6" y="T7"/>
                    </a:cxn>
                    <a:cxn ang="0">
                      <a:pos x="T8" y="T9"/>
                    </a:cxn>
                  </a:cxnLst>
                  <a:rect l="0" t="0" r="r" b="b"/>
                  <a:pathLst>
                    <a:path w="17" h="315">
                      <a:moveTo>
                        <a:pt x="0" y="4"/>
                      </a:moveTo>
                      <a:lnTo>
                        <a:pt x="0" y="313"/>
                      </a:lnTo>
                      <a:lnTo>
                        <a:pt x="16" y="314"/>
                      </a:lnTo>
                      <a:lnTo>
                        <a:pt x="16" y="0"/>
                      </a:lnTo>
                      <a:lnTo>
                        <a:pt x="0" y="4"/>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4" name="Freeform 80">
                  <a:extLst>
                    <a:ext uri="{FF2B5EF4-FFF2-40B4-BE49-F238E27FC236}">
                      <a16:creationId xmlns:a16="http://schemas.microsoft.com/office/drawing/2014/main" id="{2CF3696B-C733-AB43-96FE-CFA37EBA4BDE}"/>
                    </a:ext>
                  </a:extLst>
                </p:cNvPr>
                <p:cNvSpPr>
                  <a:spLocks/>
                </p:cNvSpPr>
                <p:nvPr/>
              </p:nvSpPr>
              <p:spPr bwMode="auto">
                <a:xfrm>
                  <a:off x="4016" y="1816"/>
                  <a:ext cx="170" cy="68"/>
                </a:xfrm>
                <a:custGeom>
                  <a:avLst/>
                  <a:gdLst>
                    <a:gd name="T0" fmla="*/ 169 w 170"/>
                    <a:gd name="T1" fmla="*/ 25 h 68"/>
                    <a:gd name="T2" fmla="*/ 0 w 170"/>
                    <a:gd name="T3" fmla="*/ 0 h 68"/>
                    <a:gd name="T4" fmla="*/ 0 w 170"/>
                    <a:gd name="T5" fmla="*/ 50 h 68"/>
                    <a:gd name="T6" fmla="*/ 169 w 170"/>
                    <a:gd name="T7" fmla="*/ 67 h 68"/>
                    <a:gd name="T8" fmla="*/ 169 w 170"/>
                    <a:gd name="T9" fmla="*/ 25 h 68"/>
                  </a:gdLst>
                  <a:ahLst/>
                  <a:cxnLst>
                    <a:cxn ang="0">
                      <a:pos x="T0" y="T1"/>
                    </a:cxn>
                    <a:cxn ang="0">
                      <a:pos x="T2" y="T3"/>
                    </a:cxn>
                    <a:cxn ang="0">
                      <a:pos x="T4" y="T5"/>
                    </a:cxn>
                    <a:cxn ang="0">
                      <a:pos x="T6" y="T7"/>
                    </a:cxn>
                    <a:cxn ang="0">
                      <a:pos x="T8" y="T9"/>
                    </a:cxn>
                  </a:cxnLst>
                  <a:rect l="0" t="0" r="r" b="b"/>
                  <a:pathLst>
                    <a:path w="170" h="68">
                      <a:moveTo>
                        <a:pt x="169" y="25"/>
                      </a:moveTo>
                      <a:lnTo>
                        <a:pt x="0" y="0"/>
                      </a:lnTo>
                      <a:lnTo>
                        <a:pt x="0" y="50"/>
                      </a:lnTo>
                      <a:lnTo>
                        <a:pt x="169" y="67"/>
                      </a:lnTo>
                      <a:lnTo>
                        <a:pt x="169" y="25"/>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5" name="Freeform 81">
                  <a:extLst>
                    <a:ext uri="{FF2B5EF4-FFF2-40B4-BE49-F238E27FC236}">
                      <a16:creationId xmlns:a16="http://schemas.microsoft.com/office/drawing/2014/main" id="{4D80B498-9A61-FD4D-9B39-06FD2566F027}"/>
                    </a:ext>
                  </a:extLst>
                </p:cNvPr>
                <p:cNvSpPr>
                  <a:spLocks/>
                </p:cNvSpPr>
                <p:nvPr/>
              </p:nvSpPr>
              <p:spPr bwMode="auto">
                <a:xfrm>
                  <a:off x="3931" y="1816"/>
                  <a:ext cx="86" cy="65"/>
                </a:xfrm>
                <a:custGeom>
                  <a:avLst/>
                  <a:gdLst>
                    <a:gd name="T0" fmla="*/ 0 w 86"/>
                    <a:gd name="T1" fmla="*/ 21 h 65"/>
                    <a:gd name="T2" fmla="*/ 85 w 86"/>
                    <a:gd name="T3" fmla="*/ 0 h 65"/>
                    <a:gd name="T4" fmla="*/ 85 w 86"/>
                    <a:gd name="T5" fmla="*/ 50 h 65"/>
                    <a:gd name="T6" fmla="*/ 0 w 86"/>
                    <a:gd name="T7" fmla="*/ 64 h 65"/>
                    <a:gd name="T8" fmla="*/ 0 w 86"/>
                    <a:gd name="T9" fmla="*/ 21 h 65"/>
                  </a:gdLst>
                  <a:ahLst/>
                  <a:cxnLst>
                    <a:cxn ang="0">
                      <a:pos x="T0" y="T1"/>
                    </a:cxn>
                    <a:cxn ang="0">
                      <a:pos x="T2" y="T3"/>
                    </a:cxn>
                    <a:cxn ang="0">
                      <a:pos x="T4" y="T5"/>
                    </a:cxn>
                    <a:cxn ang="0">
                      <a:pos x="T6" y="T7"/>
                    </a:cxn>
                    <a:cxn ang="0">
                      <a:pos x="T8" y="T9"/>
                    </a:cxn>
                  </a:cxnLst>
                  <a:rect l="0" t="0" r="r" b="b"/>
                  <a:pathLst>
                    <a:path w="86" h="65">
                      <a:moveTo>
                        <a:pt x="0" y="21"/>
                      </a:moveTo>
                      <a:lnTo>
                        <a:pt x="85" y="0"/>
                      </a:lnTo>
                      <a:lnTo>
                        <a:pt x="85" y="50"/>
                      </a:lnTo>
                      <a:lnTo>
                        <a:pt x="0" y="64"/>
                      </a:lnTo>
                      <a:lnTo>
                        <a:pt x="0" y="21"/>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6" name="Freeform 82">
                  <a:extLst>
                    <a:ext uri="{FF2B5EF4-FFF2-40B4-BE49-F238E27FC236}">
                      <a16:creationId xmlns:a16="http://schemas.microsoft.com/office/drawing/2014/main" id="{D508D77F-A91A-EC47-A02B-1249A1B0BD22}"/>
                    </a:ext>
                  </a:extLst>
                </p:cNvPr>
                <p:cNvSpPr>
                  <a:spLocks/>
                </p:cNvSpPr>
                <p:nvPr/>
              </p:nvSpPr>
              <p:spPr bwMode="auto">
                <a:xfrm>
                  <a:off x="3936" y="1991"/>
                  <a:ext cx="244" cy="17"/>
                </a:xfrm>
                <a:custGeom>
                  <a:avLst/>
                  <a:gdLst>
                    <a:gd name="T0" fmla="*/ 1 w 244"/>
                    <a:gd name="T1" fmla="*/ 0 h 17"/>
                    <a:gd name="T2" fmla="*/ 243 w 244"/>
                    <a:gd name="T3" fmla="*/ 0 h 17"/>
                    <a:gd name="T4" fmla="*/ 243 w 244"/>
                    <a:gd name="T5" fmla="*/ 16 h 17"/>
                    <a:gd name="T6" fmla="*/ 0 w 244"/>
                    <a:gd name="T7" fmla="*/ 16 h 17"/>
                    <a:gd name="T8" fmla="*/ 1 w 244"/>
                    <a:gd name="T9" fmla="*/ 0 h 17"/>
                  </a:gdLst>
                  <a:ahLst/>
                  <a:cxnLst>
                    <a:cxn ang="0">
                      <a:pos x="T0" y="T1"/>
                    </a:cxn>
                    <a:cxn ang="0">
                      <a:pos x="T2" y="T3"/>
                    </a:cxn>
                    <a:cxn ang="0">
                      <a:pos x="T4" y="T5"/>
                    </a:cxn>
                    <a:cxn ang="0">
                      <a:pos x="T6" y="T7"/>
                    </a:cxn>
                    <a:cxn ang="0">
                      <a:pos x="T8" y="T9"/>
                    </a:cxn>
                  </a:cxnLst>
                  <a:rect l="0" t="0" r="r" b="b"/>
                  <a:pathLst>
                    <a:path w="244" h="17">
                      <a:moveTo>
                        <a:pt x="1" y="0"/>
                      </a:moveTo>
                      <a:lnTo>
                        <a:pt x="243" y="0"/>
                      </a:lnTo>
                      <a:lnTo>
                        <a:pt x="243" y="16"/>
                      </a:lnTo>
                      <a:lnTo>
                        <a:pt x="0" y="16"/>
                      </a:lnTo>
                      <a:lnTo>
                        <a:pt x="1"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grpSp>
      <p:sp>
        <p:nvSpPr>
          <p:cNvPr id="118867" name="Freeform 83">
            <a:extLst>
              <a:ext uri="{FF2B5EF4-FFF2-40B4-BE49-F238E27FC236}">
                <a16:creationId xmlns:a16="http://schemas.microsoft.com/office/drawing/2014/main" id="{A311B22B-0A46-4745-A04B-4DFB440A858E}"/>
              </a:ext>
            </a:extLst>
          </p:cNvPr>
          <p:cNvSpPr>
            <a:spLocks/>
          </p:cNvSpPr>
          <p:nvPr/>
        </p:nvSpPr>
        <p:spPr bwMode="auto">
          <a:xfrm>
            <a:off x="2363788" y="3484563"/>
            <a:ext cx="1955800" cy="955675"/>
          </a:xfrm>
          <a:custGeom>
            <a:avLst/>
            <a:gdLst>
              <a:gd name="T0" fmla="*/ 393 w 1232"/>
              <a:gd name="T1" fmla="*/ 506 h 602"/>
              <a:gd name="T2" fmla="*/ 478 w 1232"/>
              <a:gd name="T3" fmla="*/ 483 h 602"/>
              <a:gd name="T4" fmla="*/ 537 w 1232"/>
              <a:gd name="T5" fmla="*/ 434 h 602"/>
              <a:gd name="T6" fmla="*/ 605 w 1232"/>
              <a:gd name="T7" fmla="*/ 401 h 602"/>
              <a:gd name="T8" fmla="*/ 695 w 1232"/>
              <a:gd name="T9" fmla="*/ 393 h 602"/>
              <a:gd name="T10" fmla="*/ 766 w 1232"/>
              <a:gd name="T11" fmla="*/ 375 h 602"/>
              <a:gd name="T12" fmla="*/ 832 w 1232"/>
              <a:gd name="T13" fmla="*/ 394 h 602"/>
              <a:gd name="T14" fmla="*/ 909 w 1232"/>
              <a:gd name="T15" fmla="*/ 391 h 602"/>
              <a:gd name="T16" fmla="*/ 990 w 1232"/>
              <a:gd name="T17" fmla="*/ 378 h 602"/>
              <a:gd name="T18" fmla="*/ 1070 w 1232"/>
              <a:gd name="T19" fmla="*/ 364 h 602"/>
              <a:gd name="T20" fmla="*/ 1135 w 1232"/>
              <a:gd name="T21" fmla="*/ 306 h 602"/>
              <a:gd name="T22" fmla="*/ 1180 w 1232"/>
              <a:gd name="T23" fmla="*/ 237 h 602"/>
              <a:gd name="T24" fmla="*/ 1212 w 1232"/>
              <a:gd name="T25" fmla="*/ 164 h 602"/>
              <a:gd name="T26" fmla="*/ 1206 w 1232"/>
              <a:gd name="T27" fmla="*/ 99 h 602"/>
              <a:gd name="T28" fmla="*/ 1157 w 1232"/>
              <a:gd name="T29" fmla="*/ 48 h 602"/>
              <a:gd name="T30" fmla="*/ 1090 w 1232"/>
              <a:gd name="T31" fmla="*/ 29 h 602"/>
              <a:gd name="T32" fmla="*/ 1011 w 1232"/>
              <a:gd name="T33" fmla="*/ 7 h 602"/>
              <a:gd name="T34" fmla="*/ 930 w 1232"/>
              <a:gd name="T35" fmla="*/ 20 h 602"/>
              <a:gd name="T36" fmla="*/ 826 w 1232"/>
              <a:gd name="T37" fmla="*/ 59 h 602"/>
              <a:gd name="T38" fmla="*/ 744 w 1232"/>
              <a:gd name="T39" fmla="*/ 98 h 602"/>
              <a:gd name="T40" fmla="*/ 665 w 1232"/>
              <a:gd name="T41" fmla="*/ 112 h 602"/>
              <a:gd name="T42" fmla="*/ 584 w 1232"/>
              <a:gd name="T43" fmla="*/ 124 h 602"/>
              <a:gd name="T44" fmla="*/ 501 w 1232"/>
              <a:gd name="T45" fmla="*/ 137 h 602"/>
              <a:gd name="T46" fmla="*/ 416 w 1232"/>
              <a:gd name="T47" fmla="*/ 161 h 602"/>
              <a:gd name="T48" fmla="*/ 341 w 1232"/>
              <a:gd name="T49" fmla="*/ 188 h 602"/>
              <a:gd name="T50" fmla="*/ 266 w 1232"/>
              <a:gd name="T51" fmla="*/ 217 h 602"/>
              <a:gd name="T52" fmla="*/ 195 w 1232"/>
              <a:gd name="T53" fmla="*/ 261 h 602"/>
              <a:gd name="T54" fmla="*/ 104 w 1232"/>
              <a:gd name="T55" fmla="*/ 322 h 602"/>
              <a:gd name="T56" fmla="*/ 55 w 1232"/>
              <a:gd name="T57" fmla="*/ 374 h 602"/>
              <a:gd name="T58" fmla="*/ 16 w 1232"/>
              <a:gd name="T59" fmla="*/ 433 h 602"/>
              <a:gd name="T60" fmla="*/ 21 w 1232"/>
              <a:gd name="T61" fmla="*/ 499 h 602"/>
              <a:gd name="T62" fmla="*/ 78 w 1232"/>
              <a:gd name="T63" fmla="*/ 539 h 602"/>
              <a:gd name="T64" fmla="*/ 150 w 1232"/>
              <a:gd name="T65" fmla="*/ 572 h 602"/>
              <a:gd name="T66" fmla="*/ 212 w 1232"/>
              <a:gd name="T67" fmla="*/ 601 h 602"/>
              <a:gd name="T68" fmla="*/ 288 w 1232"/>
              <a:gd name="T69" fmla="*/ 573 h 602"/>
              <a:gd name="T70" fmla="*/ 337 w 1232"/>
              <a:gd name="T71" fmla="*/ 54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2" h="602">
                <a:moveTo>
                  <a:pt x="337" y="543"/>
                </a:moveTo>
                <a:lnTo>
                  <a:pt x="393" y="506"/>
                </a:lnTo>
                <a:lnTo>
                  <a:pt x="436" y="490"/>
                </a:lnTo>
                <a:lnTo>
                  <a:pt x="478" y="483"/>
                </a:lnTo>
                <a:lnTo>
                  <a:pt x="513" y="462"/>
                </a:lnTo>
                <a:lnTo>
                  <a:pt x="537" y="434"/>
                </a:lnTo>
                <a:lnTo>
                  <a:pt x="580" y="427"/>
                </a:lnTo>
                <a:lnTo>
                  <a:pt x="605" y="401"/>
                </a:lnTo>
                <a:lnTo>
                  <a:pt x="638" y="406"/>
                </a:lnTo>
                <a:lnTo>
                  <a:pt x="695" y="393"/>
                </a:lnTo>
                <a:lnTo>
                  <a:pt x="732" y="397"/>
                </a:lnTo>
                <a:lnTo>
                  <a:pt x="766" y="375"/>
                </a:lnTo>
                <a:lnTo>
                  <a:pt x="796" y="389"/>
                </a:lnTo>
                <a:lnTo>
                  <a:pt x="832" y="394"/>
                </a:lnTo>
                <a:lnTo>
                  <a:pt x="878" y="375"/>
                </a:lnTo>
                <a:lnTo>
                  <a:pt x="909" y="391"/>
                </a:lnTo>
                <a:lnTo>
                  <a:pt x="944" y="394"/>
                </a:lnTo>
                <a:lnTo>
                  <a:pt x="990" y="378"/>
                </a:lnTo>
                <a:lnTo>
                  <a:pt x="1025" y="380"/>
                </a:lnTo>
                <a:lnTo>
                  <a:pt x="1070" y="364"/>
                </a:lnTo>
                <a:lnTo>
                  <a:pt x="1096" y="339"/>
                </a:lnTo>
                <a:lnTo>
                  <a:pt x="1135" y="306"/>
                </a:lnTo>
                <a:lnTo>
                  <a:pt x="1160" y="279"/>
                </a:lnTo>
                <a:lnTo>
                  <a:pt x="1180" y="237"/>
                </a:lnTo>
                <a:lnTo>
                  <a:pt x="1198" y="195"/>
                </a:lnTo>
                <a:lnTo>
                  <a:pt x="1212" y="164"/>
                </a:lnTo>
                <a:lnTo>
                  <a:pt x="1231" y="132"/>
                </a:lnTo>
                <a:lnTo>
                  <a:pt x="1206" y="99"/>
                </a:lnTo>
                <a:lnTo>
                  <a:pt x="1186" y="63"/>
                </a:lnTo>
                <a:lnTo>
                  <a:pt x="1157" y="48"/>
                </a:lnTo>
                <a:lnTo>
                  <a:pt x="1126" y="33"/>
                </a:lnTo>
                <a:lnTo>
                  <a:pt x="1090" y="29"/>
                </a:lnTo>
                <a:lnTo>
                  <a:pt x="1058" y="14"/>
                </a:lnTo>
                <a:lnTo>
                  <a:pt x="1011" y="7"/>
                </a:lnTo>
                <a:lnTo>
                  <a:pt x="978" y="0"/>
                </a:lnTo>
                <a:lnTo>
                  <a:pt x="930" y="20"/>
                </a:lnTo>
                <a:lnTo>
                  <a:pt x="882" y="46"/>
                </a:lnTo>
                <a:lnTo>
                  <a:pt x="826" y="59"/>
                </a:lnTo>
                <a:lnTo>
                  <a:pt x="781" y="76"/>
                </a:lnTo>
                <a:lnTo>
                  <a:pt x="744" y="98"/>
                </a:lnTo>
                <a:lnTo>
                  <a:pt x="701" y="115"/>
                </a:lnTo>
                <a:lnTo>
                  <a:pt x="665" y="112"/>
                </a:lnTo>
                <a:lnTo>
                  <a:pt x="619" y="128"/>
                </a:lnTo>
                <a:lnTo>
                  <a:pt x="584" y="124"/>
                </a:lnTo>
                <a:lnTo>
                  <a:pt x="543" y="129"/>
                </a:lnTo>
                <a:lnTo>
                  <a:pt x="501" y="137"/>
                </a:lnTo>
                <a:lnTo>
                  <a:pt x="458" y="154"/>
                </a:lnTo>
                <a:lnTo>
                  <a:pt x="416" y="161"/>
                </a:lnTo>
                <a:lnTo>
                  <a:pt x="377" y="167"/>
                </a:lnTo>
                <a:lnTo>
                  <a:pt x="341" y="188"/>
                </a:lnTo>
                <a:lnTo>
                  <a:pt x="301" y="196"/>
                </a:lnTo>
                <a:lnTo>
                  <a:pt x="266" y="217"/>
                </a:lnTo>
                <a:lnTo>
                  <a:pt x="231" y="239"/>
                </a:lnTo>
                <a:lnTo>
                  <a:pt x="195" y="261"/>
                </a:lnTo>
                <a:lnTo>
                  <a:pt x="156" y="294"/>
                </a:lnTo>
                <a:lnTo>
                  <a:pt x="104" y="322"/>
                </a:lnTo>
                <a:lnTo>
                  <a:pt x="80" y="348"/>
                </a:lnTo>
                <a:lnTo>
                  <a:pt x="55" y="374"/>
                </a:lnTo>
                <a:lnTo>
                  <a:pt x="31" y="400"/>
                </a:lnTo>
                <a:lnTo>
                  <a:pt x="16" y="433"/>
                </a:lnTo>
                <a:lnTo>
                  <a:pt x="0" y="465"/>
                </a:lnTo>
                <a:lnTo>
                  <a:pt x="21" y="499"/>
                </a:lnTo>
                <a:lnTo>
                  <a:pt x="47" y="524"/>
                </a:lnTo>
                <a:lnTo>
                  <a:pt x="78" y="539"/>
                </a:lnTo>
                <a:lnTo>
                  <a:pt x="119" y="555"/>
                </a:lnTo>
                <a:lnTo>
                  <a:pt x="150" y="572"/>
                </a:lnTo>
                <a:lnTo>
                  <a:pt x="181" y="588"/>
                </a:lnTo>
                <a:lnTo>
                  <a:pt x="212" y="601"/>
                </a:lnTo>
                <a:lnTo>
                  <a:pt x="252" y="596"/>
                </a:lnTo>
                <a:lnTo>
                  <a:pt x="288" y="573"/>
                </a:lnTo>
                <a:lnTo>
                  <a:pt x="337" y="543"/>
                </a:lnTo>
                <a:lnTo>
                  <a:pt x="337" y="543"/>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8" name="Freeform 84">
            <a:extLst>
              <a:ext uri="{FF2B5EF4-FFF2-40B4-BE49-F238E27FC236}">
                <a16:creationId xmlns:a16="http://schemas.microsoft.com/office/drawing/2014/main" id="{0D914301-FFF0-B146-BCB4-1D0B9A274E95}"/>
              </a:ext>
            </a:extLst>
          </p:cNvPr>
          <p:cNvSpPr>
            <a:spLocks/>
          </p:cNvSpPr>
          <p:nvPr/>
        </p:nvSpPr>
        <p:spPr bwMode="auto">
          <a:xfrm>
            <a:off x="1190625" y="2978150"/>
            <a:ext cx="396875" cy="2506663"/>
          </a:xfrm>
          <a:custGeom>
            <a:avLst/>
            <a:gdLst>
              <a:gd name="T0" fmla="*/ 9 w 250"/>
              <a:gd name="T1" fmla="*/ 99 h 1579"/>
              <a:gd name="T2" fmla="*/ 25 w 250"/>
              <a:gd name="T3" fmla="*/ 56 h 1579"/>
              <a:gd name="T4" fmla="*/ 35 w 250"/>
              <a:gd name="T5" fmla="*/ 24 h 1579"/>
              <a:gd name="T6" fmla="*/ 50 w 250"/>
              <a:gd name="T7" fmla="*/ 31 h 1579"/>
              <a:gd name="T8" fmla="*/ 60 w 250"/>
              <a:gd name="T9" fmla="*/ 84 h 1579"/>
              <a:gd name="T10" fmla="*/ 69 w 250"/>
              <a:gd name="T11" fmla="*/ 0 h 1579"/>
              <a:gd name="T12" fmla="*/ 83 w 250"/>
              <a:gd name="T13" fmla="*/ 28 h 1579"/>
              <a:gd name="T14" fmla="*/ 95 w 250"/>
              <a:gd name="T15" fmla="*/ 84 h 1579"/>
              <a:gd name="T16" fmla="*/ 108 w 250"/>
              <a:gd name="T17" fmla="*/ 28 h 1579"/>
              <a:gd name="T18" fmla="*/ 122 w 250"/>
              <a:gd name="T19" fmla="*/ 78 h 1579"/>
              <a:gd name="T20" fmla="*/ 122 w 250"/>
              <a:gd name="T21" fmla="*/ 168 h 1579"/>
              <a:gd name="T22" fmla="*/ 141 w 250"/>
              <a:gd name="T23" fmla="*/ 131 h 1579"/>
              <a:gd name="T24" fmla="*/ 157 w 250"/>
              <a:gd name="T25" fmla="*/ 193 h 1579"/>
              <a:gd name="T26" fmla="*/ 170 w 250"/>
              <a:gd name="T27" fmla="*/ 178 h 1579"/>
              <a:gd name="T28" fmla="*/ 189 w 250"/>
              <a:gd name="T29" fmla="*/ 228 h 1579"/>
              <a:gd name="T30" fmla="*/ 187 w 250"/>
              <a:gd name="T31" fmla="*/ 318 h 1579"/>
              <a:gd name="T32" fmla="*/ 193 w 250"/>
              <a:gd name="T33" fmla="*/ 390 h 1579"/>
              <a:gd name="T34" fmla="*/ 208 w 250"/>
              <a:gd name="T35" fmla="*/ 412 h 1579"/>
              <a:gd name="T36" fmla="*/ 219 w 250"/>
              <a:gd name="T37" fmla="*/ 368 h 1579"/>
              <a:gd name="T38" fmla="*/ 226 w 250"/>
              <a:gd name="T39" fmla="*/ 471 h 1579"/>
              <a:gd name="T40" fmla="*/ 227 w 250"/>
              <a:gd name="T41" fmla="*/ 578 h 1579"/>
              <a:gd name="T42" fmla="*/ 233 w 250"/>
              <a:gd name="T43" fmla="*/ 612 h 1579"/>
              <a:gd name="T44" fmla="*/ 244 w 250"/>
              <a:gd name="T45" fmla="*/ 712 h 1579"/>
              <a:gd name="T46" fmla="*/ 247 w 250"/>
              <a:gd name="T47" fmla="*/ 828 h 1579"/>
              <a:gd name="T48" fmla="*/ 249 w 250"/>
              <a:gd name="T49" fmla="*/ 968 h 1579"/>
              <a:gd name="T50" fmla="*/ 228 w 250"/>
              <a:gd name="T51" fmla="*/ 1196 h 1579"/>
              <a:gd name="T52" fmla="*/ 209 w 250"/>
              <a:gd name="T53" fmla="*/ 1318 h 1579"/>
              <a:gd name="T54" fmla="*/ 197 w 250"/>
              <a:gd name="T55" fmla="*/ 1409 h 1579"/>
              <a:gd name="T56" fmla="*/ 172 w 250"/>
              <a:gd name="T57" fmla="*/ 1409 h 1579"/>
              <a:gd name="T58" fmla="*/ 163 w 250"/>
              <a:gd name="T59" fmla="*/ 1412 h 1579"/>
              <a:gd name="T60" fmla="*/ 140 w 250"/>
              <a:gd name="T61" fmla="*/ 1387 h 1579"/>
              <a:gd name="T62" fmla="*/ 108 w 250"/>
              <a:gd name="T63" fmla="*/ 1531 h 1579"/>
              <a:gd name="T64" fmla="*/ 89 w 250"/>
              <a:gd name="T65" fmla="*/ 1574 h 1579"/>
              <a:gd name="T66" fmla="*/ 78 w 250"/>
              <a:gd name="T67" fmla="*/ 1524 h 1579"/>
              <a:gd name="T68" fmla="*/ 64 w 250"/>
              <a:gd name="T69" fmla="*/ 1515 h 1579"/>
              <a:gd name="T70" fmla="*/ 41 w 250"/>
              <a:gd name="T71" fmla="*/ 1334 h 1579"/>
              <a:gd name="T72" fmla="*/ 25 w 250"/>
              <a:gd name="T73" fmla="*/ 1299 h 1579"/>
              <a:gd name="T74" fmla="*/ 1 w 250"/>
              <a:gd name="T75" fmla="*/ 1068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1579">
                <a:moveTo>
                  <a:pt x="0" y="134"/>
                </a:moveTo>
                <a:lnTo>
                  <a:pt x="9" y="99"/>
                </a:lnTo>
                <a:lnTo>
                  <a:pt x="17" y="90"/>
                </a:lnTo>
                <a:lnTo>
                  <a:pt x="25" y="56"/>
                </a:lnTo>
                <a:lnTo>
                  <a:pt x="27" y="12"/>
                </a:lnTo>
                <a:lnTo>
                  <a:pt x="35" y="24"/>
                </a:lnTo>
                <a:lnTo>
                  <a:pt x="42" y="3"/>
                </a:lnTo>
                <a:lnTo>
                  <a:pt x="50" y="31"/>
                </a:lnTo>
                <a:lnTo>
                  <a:pt x="53" y="78"/>
                </a:lnTo>
                <a:lnTo>
                  <a:pt x="60" y="84"/>
                </a:lnTo>
                <a:lnTo>
                  <a:pt x="63" y="37"/>
                </a:lnTo>
                <a:lnTo>
                  <a:pt x="69" y="0"/>
                </a:lnTo>
                <a:lnTo>
                  <a:pt x="77" y="0"/>
                </a:lnTo>
                <a:lnTo>
                  <a:pt x="83" y="28"/>
                </a:lnTo>
                <a:lnTo>
                  <a:pt x="86" y="78"/>
                </a:lnTo>
                <a:lnTo>
                  <a:pt x="95" y="84"/>
                </a:lnTo>
                <a:lnTo>
                  <a:pt x="100" y="49"/>
                </a:lnTo>
                <a:lnTo>
                  <a:pt x="108" y="28"/>
                </a:lnTo>
                <a:lnTo>
                  <a:pt x="113" y="71"/>
                </a:lnTo>
                <a:lnTo>
                  <a:pt x="122" y="78"/>
                </a:lnTo>
                <a:lnTo>
                  <a:pt x="126" y="112"/>
                </a:lnTo>
                <a:lnTo>
                  <a:pt x="122" y="168"/>
                </a:lnTo>
                <a:lnTo>
                  <a:pt x="132" y="168"/>
                </a:lnTo>
                <a:lnTo>
                  <a:pt x="141" y="131"/>
                </a:lnTo>
                <a:lnTo>
                  <a:pt x="152" y="137"/>
                </a:lnTo>
                <a:lnTo>
                  <a:pt x="157" y="193"/>
                </a:lnTo>
                <a:lnTo>
                  <a:pt x="160" y="209"/>
                </a:lnTo>
                <a:lnTo>
                  <a:pt x="170" y="178"/>
                </a:lnTo>
                <a:lnTo>
                  <a:pt x="182" y="199"/>
                </a:lnTo>
                <a:lnTo>
                  <a:pt x="189" y="228"/>
                </a:lnTo>
                <a:lnTo>
                  <a:pt x="185" y="287"/>
                </a:lnTo>
                <a:lnTo>
                  <a:pt x="187" y="318"/>
                </a:lnTo>
                <a:lnTo>
                  <a:pt x="194" y="331"/>
                </a:lnTo>
                <a:lnTo>
                  <a:pt x="193" y="390"/>
                </a:lnTo>
                <a:lnTo>
                  <a:pt x="200" y="424"/>
                </a:lnTo>
                <a:lnTo>
                  <a:pt x="208" y="412"/>
                </a:lnTo>
                <a:lnTo>
                  <a:pt x="213" y="359"/>
                </a:lnTo>
                <a:lnTo>
                  <a:pt x="219" y="368"/>
                </a:lnTo>
                <a:lnTo>
                  <a:pt x="221" y="421"/>
                </a:lnTo>
                <a:lnTo>
                  <a:pt x="226" y="471"/>
                </a:lnTo>
                <a:lnTo>
                  <a:pt x="231" y="531"/>
                </a:lnTo>
                <a:lnTo>
                  <a:pt x="227" y="578"/>
                </a:lnTo>
                <a:lnTo>
                  <a:pt x="222" y="615"/>
                </a:lnTo>
                <a:lnTo>
                  <a:pt x="233" y="612"/>
                </a:lnTo>
                <a:lnTo>
                  <a:pt x="238" y="653"/>
                </a:lnTo>
                <a:lnTo>
                  <a:pt x="244" y="712"/>
                </a:lnTo>
                <a:lnTo>
                  <a:pt x="247" y="790"/>
                </a:lnTo>
                <a:lnTo>
                  <a:pt x="247" y="828"/>
                </a:lnTo>
                <a:lnTo>
                  <a:pt x="245" y="893"/>
                </a:lnTo>
                <a:lnTo>
                  <a:pt x="249" y="968"/>
                </a:lnTo>
                <a:lnTo>
                  <a:pt x="241" y="1193"/>
                </a:lnTo>
                <a:lnTo>
                  <a:pt x="228" y="1196"/>
                </a:lnTo>
                <a:lnTo>
                  <a:pt x="221" y="1281"/>
                </a:lnTo>
                <a:lnTo>
                  <a:pt x="209" y="1318"/>
                </a:lnTo>
                <a:lnTo>
                  <a:pt x="198" y="1349"/>
                </a:lnTo>
                <a:lnTo>
                  <a:pt x="197" y="1409"/>
                </a:lnTo>
                <a:lnTo>
                  <a:pt x="181" y="1437"/>
                </a:lnTo>
                <a:lnTo>
                  <a:pt x="172" y="1409"/>
                </a:lnTo>
                <a:lnTo>
                  <a:pt x="169" y="1406"/>
                </a:lnTo>
                <a:lnTo>
                  <a:pt x="163" y="1412"/>
                </a:lnTo>
                <a:lnTo>
                  <a:pt x="154" y="1371"/>
                </a:lnTo>
                <a:lnTo>
                  <a:pt x="140" y="1387"/>
                </a:lnTo>
                <a:lnTo>
                  <a:pt x="119" y="1478"/>
                </a:lnTo>
                <a:lnTo>
                  <a:pt x="108" y="1531"/>
                </a:lnTo>
                <a:lnTo>
                  <a:pt x="96" y="1578"/>
                </a:lnTo>
                <a:lnTo>
                  <a:pt x="89" y="1574"/>
                </a:lnTo>
                <a:lnTo>
                  <a:pt x="84" y="1543"/>
                </a:lnTo>
                <a:lnTo>
                  <a:pt x="78" y="1524"/>
                </a:lnTo>
                <a:lnTo>
                  <a:pt x="70" y="1559"/>
                </a:lnTo>
                <a:lnTo>
                  <a:pt x="64" y="1515"/>
                </a:lnTo>
                <a:lnTo>
                  <a:pt x="63" y="1456"/>
                </a:lnTo>
                <a:lnTo>
                  <a:pt x="41" y="1334"/>
                </a:lnTo>
                <a:lnTo>
                  <a:pt x="29" y="1337"/>
                </a:lnTo>
                <a:lnTo>
                  <a:pt x="25" y="1299"/>
                </a:lnTo>
                <a:lnTo>
                  <a:pt x="10" y="1078"/>
                </a:lnTo>
                <a:lnTo>
                  <a:pt x="1" y="1068"/>
                </a:lnTo>
                <a:lnTo>
                  <a:pt x="0" y="134"/>
                </a:lnTo>
              </a:path>
            </a:pathLst>
          </a:custGeom>
          <a:solidFill>
            <a:srgbClr val="438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69" name="Freeform 85">
            <a:extLst>
              <a:ext uri="{FF2B5EF4-FFF2-40B4-BE49-F238E27FC236}">
                <a16:creationId xmlns:a16="http://schemas.microsoft.com/office/drawing/2014/main" id="{F9E42DEA-F406-0147-8A10-DEF8BB702DB5}"/>
              </a:ext>
            </a:extLst>
          </p:cNvPr>
          <p:cNvSpPr>
            <a:spLocks/>
          </p:cNvSpPr>
          <p:nvPr/>
        </p:nvSpPr>
        <p:spPr bwMode="auto">
          <a:xfrm>
            <a:off x="2081213" y="4054475"/>
            <a:ext cx="420687" cy="1906588"/>
          </a:xfrm>
          <a:custGeom>
            <a:avLst/>
            <a:gdLst>
              <a:gd name="T0" fmla="*/ 10 w 265"/>
              <a:gd name="T1" fmla="*/ 76 h 1201"/>
              <a:gd name="T2" fmla="*/ 26 w 265"/>
              <a:gd name="T3" fmla="*/ 42 h 1201"/>
              <a:gd name="T4" fmla="*/ 37 w 265"/>
              <a:gd name="T5" fmla="*/ 19 h 1201"/>
              <a:gd name="T6" fmla="*/ 53 w 265"/>
              <a:gd name="T7" fmla="*/ 23 h 1201"/>
              <a:gd name="T8" fmla="*/ 64 w 265"/>
              <a:gd name="T9" fmla="*/ 64 h 1201"/>
              <a:gd name="T10" fmla="*/ 73 w 265"/>
              <a:gd name="T11" fmla="*/ 0 h 1201"/>
              <a:gd name="T12" fmla="*/ 88 w 265"/>
              <a:gd name="T13" fmla="*/ 21 h 1201"/>
              <a:gd name="T14" fmla="*/ 101 w 265"/>
              <a:gd name="T15" fmla="*/ 64 h 1201"/>
              <a:gd name="T16" fmla="*/ 114 w 265"/>
              <a:gd name="T17" fmla="*/ 21 h 1201"/>
              <a:gd name="T18" fmla="*/ 130 w 265"/>
              <a:gd name="T19" fmla="*/ 59 h 1201"/>
              <a:gd name="T20" fmla="*/ 130 w 265"/>
              <a:gd name="T21" fmla="*/ 128 h 1201"/>
              <a:gd name="T22" fmla="*/ 150 w 265"/>
              <a:gd name="T23" fmla="*/ 99 h 1201"/>
              <a:gd name="T24" fmla="*/ 166 w 265"/>
              <a:gd name="T25" fmla="*/ 147 h 1201"/>
              <a:gd name="T26" fmla="*/ 180 w 265"/>
              <a:gd name="T27" fmla="*/ 135 h 1201"/>
              <a:gd name="T28" fmla="*/ 200 w 265"/>
              <a:gd name="T29" fmla="*/ 173 h 1201"/>
              <a:gd name="T30" fmla="*/ 198 w 265"/>
              <a:gd name="T31" fmla="*/ 242 h 1201"/>
              <a:gd name="T32" fmla="*/ 204 w 265"/>
              <a:gd name="T33" fmla="*/ 297 h 1201"/>
              <a:gd name="T34" fmla="*/ 221 w 265"/>
              <a:gd name="T35" fmla="*/ 313 h 1201"/>
              <a:gd name="T36" fmla="*/ 232 w 265"/>
              <a:gd name="T37" fmla="*/ 280 h 1201"/>
              <a:gd name="T38" fmla="*/ 240 w 265"/>
              <a:gd name="T39" fmla="*/ 358 h 1201"/>
              <a:gd name="T40" fmla="*/ 241 w 265"/>
              <a:gd name="T41" fmla="*/ 439 h 1201"/>
              <a:gd name="T42" fmla="*/ 247 w 265"/>
              <a:gd name="T43" fmla="*/ 465 h 1201"/>
              <a:gd name="T44" fmla="*/ 258 w 265"/>
              <a:gd name="T45" fmla="*/ 541 h 1201"/>
              <a:gd name="T46" fmla="*/ 262 w 265"/>
              <a:gd name="T47" fmla="*/ 629 h 1201"/>
              <a:gd name="T48" fmla="*/ 264 w 265"/>
              <a:gd name="T49" fmla="*/ 736 h 1201"/>
              <a:gd name="T50" fmla="*/ 242 w 265"/>
              <a:gd name="T51" fmla="*/ 910 h 1201"/>
              <a:gd name="T52" fmla="*/ 222 w 265"/>
              <a:gd name="T53" fmla="*/ 1002 h 1201"/>
              <a:gd name="T54" fmla="*/ 209 w 265"/>
              <a:gd name="T55" fmla="*/ 1071 h 1201"/>
              <a:gd name="T56" fmla="*/ 183 w 265"/>
              <a:gd name="T57" fmla="*/ 1071 h 1201"/>
              <a:gd name="T58" fmla="*/ 173 w 265"/>
              <a:gd name="T59" fmla="*/ 1074 h 1201"/>
              <a:gd name="T60" fmla="*/ 149 w 265"/>
              <a:gd name="T61" fmla="*/ 1055 h 1201"/>
              <a:gd name="T62" fmla="*/ 114 w 265"/>
              <a:gd name="T63" fmla="*/ 1164 h 1201"/>
              <a:gd name="T64" fmla="*/ 94 w 265"/>
              <a:gd name="T65" fmla="*/ 1197 h 1201"/>
              <a:gd name="T66" fmla="*/ 83 w 265"/>
              <a:gd name="T67" fmla="*/ 1159 h 1201"/>
              <a:gd name="T68" fmla="*/ 68 w 265"/>
              <a:gd name="T69" fmla="*/ 1152 h 1201"/>
              <a:gd name="T70" fmla="*/ 44 w 265"/>
              <a:gd name="T71" fmla="*/ 1014 h 1201"/>
              <a:gd name="T72" fmla="*/ 26 w 265"/>
              <a:gd name="T73" fmla="*/ 988 h 1201"/>
              <a:gd name="T74" fmla="*/ 1 w 265"/>
              <a:gd name="T75" fmla="*/ 812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201">
                <a:moveTo>
                  <a:pt x="0" y="102"/>
                </a:moveTo>
                <a:lnTo>
                  <a:pt x="10" y="76"/>
                </a:lnTo>
                <a:lnTo>
                  <a:pt x="18" y="68"/>
                </a:lnTo>
                <a:lnTo>
                  <a:pt x="26" y="42"/>
                </a:lnTo>
                <a:lnTo>
                  <a:pt x="29" y="9"/>
                </a:lnTo>
                <a:lnTo>
                  <a:pt x="37" y="19"/>
                </a:lnTo>
                <a:lnTo>
                  <a:pt x="45" y="2"/>
                </a:lnTo>
                <a:lnTo>
                  <a:pt x="53" y="23"/>
                </a:lnTo>
                <a:lnTo>
                  <a:pt x="56" y="59"/>
                </a:lnTo>
                <a:lnTo>
                  <a:pt x="64" y="64"/>
                </a:lnTo>
                <a:lnTo>
                  <a:pt x="66" y="28"/>
                </a:lnTo>
                <a:lnTo>
                  <a:pt x="73" y="0"/>
                </a:lnTo>
                <a:lnTo>
                  <a:pt x="82" y="0"/>
                </a:lnTo>
                <a:lnTo>
                  <a:pt x="88" y="21"/>
                </a:lnTo>
                <a:lnTo>
                  <a:pt x="92" y="59"/>
                </a:lnTo>
                <a:lnTo>
                  <a:pt x="101" y="64"/>
                </a:lnTo>
                <a:lnTo>
                  <a:pt x="106" y="38"/>
                </a:lnTo>
                <a:lnTo>
                  <a:pt x="114" y="21"/>
                </a:lnTo>
                <a:lnTo>
                  <a:pt x="120" y="54"/>
                </a:lnTo>
                <a:lnTo>
                  <a:pt x="130" y="59"/>
                </a:lnTo>
                <a:lnTo>
                  <a:pt x="133" y="85"/>
                </a:lnTo>
                <a:lnTo>
                  <a:pt x="130" y="128"/>
                </a:lnTo>
                <a:lnTo>
                  <a:pt x="140" y="128"/>
                </a:lnTo>
                <a:lnTo>
                  <a:pt x="150" y="99"/>
                </a:lnTo>
                <a:lnTo>
                  <a:pt x="161" y="104"/>
                </a:lnTo>
                <a:lnTo>
                  <a:pt x="166" y="147"/>
                </a:lnTo>
                <a:lnTo>
                  <a:pt x="170" y="159"/>
                </a:lnTo>
                <a:lnTo>
                  <a:pt x="180" y="135"/>
                </a:lnTo>
                <a:lnTo>
                  <a:pt x="193" y="152"/>
                </a:lnTo>
                <a:lnTo>
                  <a:pt x="200" y="173"/>
                </a:lnTo>
                <a:lnTo>
                  <a:pt x="197" y="218"/>
                </a:lnTo>
                <a:lnTo>
                  <a:pt x="198" y="242"/>
                </a:lnTo>
                <a:lnTo>
                  <a:pt x="205" y="251"/>
                </a:lnTo>
                <a:lnTo>
                  <a:pt x="204" y="297"/>
                </a:lnTo>
                <a:lnTo>
                  <a:pt x="212" y="323"/>
                </a:lnTo>
                <a:lnTo>
                  <a:pt x="221" y="313"/>
                </a:lnTo>
                <a:lnTo>
                  <a:pt x="226" y="273"/>
                </a:lnTo>
                <a:lnTo>
                  <a:pt x="232" y="280"/>
                </a:lnTo>
                <a:lnTo>
                  <a:pt x="234" y="320"/>
                </a:lnTo>
                <a:lnTo>
                  <a:pt x="240" y="358"/>
                </a:lnTo>
                <a:lnTo>
                  <a:pt x="245" y="403"/>
                </a:lnTo>
                <a:lnTo>
                  <a:pt x="241" y="439"/>
                </a:lnTo>
                <a:lnTo>
                  <a:pt x="236" y="468"/>
                </a:lnTo>
                <a:lnTo>
                  <a:pt x="247" y="465"/>
                </a:lnTo>
                <a:lnTo>
                  <a:pt x="252" y="496"/>
                </a:lnTo>
                <a:lnTo>
                  <a:pt x="258" y="541"/>
                </a:lnTo>
                <a:lnTo>
                  <a:pt x="262" y="601"/>
                </a:lnTo>
                <a:lnTo>
                  <a:pt x="262" y="629"/>
                </a:lnTo>
                <a:lnTo>
                  <a:pt x="260" y="679"/>
                </a:lnTo>
                <a:lnTo>
                  <a:pt x="264" y="736"/>
                </a:lnTo>
                <a:lnTo>
                  <a:pt x="256" y="907"/>
                </a:lnTo>
                <a:lnTo>
                  <a:pt x="242" y="910"/>
                </a:lnTo>
                <a:lnTo>
                  <a:pt x="234" y="974"/>
                </a:lnTo>
                <a:lnTo>
                  <a:pt x="222" y="1002"/>
                </a:lnTo>
                <a:lnTo>
                  <a:pt x="210" y="1026"/>
                </a:lnTo>
                <a:lnTo>
                  <a:pt x="209" y="1071"/>
                </a:lnTo>
                <a:lnTo>
                  <a:pt x="192" y="1093"/>
                </a:lnTo>
                <a:lnTo>
                  <a:pt x="183" y="1071"/>
                </a:lnTo>
                <a:lnTo>
                  <a:pt x="179" y="1069"/>
                </a:lnTo>
                <a:lnTo>
                  <a:pt x="173" y="1074"/>
                </a:lnTo>
                <a:lnTo>
                  <a:pt x="164" y="1043"/>
                </a:lnTo>
                <a:lnTo>
                  <a:pt x="149" y="1055"/>
                </a:lnTo>
                <a:lnTo>
                  <a:pt x="126" y="1123"/>
                </a:lnTo>
                <a:lnTo>
                  <a:pt x="114" y="1164"/>
                </a:lnTo>
                <a:lnTo>
                  <a:pt x="102" y="1200"/>
                </a:lnTo>
                <a:lnTo>
                  <a:pt x="94" y="1197"/>
                </a:lnTo>
                <a:lnTo>
                  <a:pt x="89" y="1173"/>
                </a:lnTo>
                <a:lnTo>
                  <a:pt x="83" y="1159"/>
                </a:lnTo>
                <a:lnTo>
                  <a:pt x="74" y="1185"/>
                </a:lnTo>
                <a:lnTo>
                  <a:pt x="68" y="1152"/>
                </a:lnTo>
                <a:lnTo>
                  <a:pt x="66" y="1107"/>
                </a:lnTo>
                <a:lnTo>
                  <a:pt x="44" y="1014"/>
                </a:lnTo>
                <a:lnTo>
                  <a:pt x="31" y="1017"/>
                </a:lnTo>
                <a:lnTo>
                  <a:pt x="26" y="988"/>
                </a:lnTo>
                <a:lnTo>
                  <a:pt x="11" y="819"/>
                </a:lnTo>
                <a:lnTo>
                  <a:pt x="1" y="812"/>
                </a:lnTo>
                <a:lnTo>
                  <a:pt x="0" y="102"/>
                </a:lnTo>
              </a:path>
            </a:pathLst>
          </a:custGeom>
          <a:solidFill>
            <a:srgbClr val="438E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0" name="Freeform 86">
            <a:extLst>
              <a:ext uri="{FF2B5EF4-FFF2-40B4-BE49-F238E27FC236}">
                <a16:creationId xmlns:a16="http://schemas.microsoft.com/office/drawing/2014/main" id="{3BD7844E-0036-0C49-9F87-78D12936AEEF}"/>
              </a:ext>
            </a:extLst>
          </p:cNvPr>
          <p:cNvSpPr>
            <a:spLocks/>
          </p:cNvSpPr>
          <p:nvPr/>
        </p:nvSpPr>
        <p:spPr bwMode="auto">
          <a:xfrm>
            <a:off x="1390650" y="3902075"/>
            <a:ext cx="887413" cy="1671638"/>
          </a:xfrm>
          <a:custGeom>
            <a:avLst/>
            <a:gdLst>
              <a:gd name="T0" fmla="*/ 337 w 559"/>
              <a:gd name="T1" fmla="*/ 918 h 1053"/>
              <a:gd name="T2" fmla="*/ 304 w 559"/>
              <a:gd name="T3" fmla="*/ 1008 h 1053"/>
              <a:gd name="T4" fmla="*/ 234 w 559"/>
              <a:gd name="T5" fmla="*/ 1023 h 1053"/>
              <a:gd name="T6" fmla="*/ 160 w 559"/>
              <a:gd name="T7" fmla="*/ 1027 h 1053"/>
              <a:gd name="T8" fmla="*/ 147 w 559"/>
              <a:gd name="T9" fmla="*/ 939 h 1053"/>
              <a:gd name="T10" fmla="*/ 133 w 559"/>
              <a:gd name="T11" fmla="*/ 951 h 1053"/>
              <a:gd name="T12" fmla="*/ 100 w 559"/>
              <a:gd name="T13" fmla="*/ 987 h 1053"/>
              <a:gd name="T14" fmla="*/ 44 w 559"/>
              <a:gd name="T15" fmla="*/ 903 h 1053"/>
              <a:gd name="T16" fmla="*/ 42 w 559"/>
              <a:gd name="T17" fmla="*/ 810 h 1053"/>
              <a:gd name="T18" fmla="*/ 11 w 559"/>
              <a:gd name="T19" fmla="*/ 827 h 1053"/>
              <a:gd name="T20" fmla="*/ 0 w 559"/>
              <a:gd name="T21" fmla="*/ 612 h 1053"/>
              <a:gd name="T22" fmla="*/ 7 w 559"/>
              <a:gd name="T23" fmla="*/ 530 h 1053"/>
              <a:gd name="T24" fmla="*/ 13 w 559"/>
              <a:gd name="T25" fmla="*/ 456 h 1053"/>
              <a:gd name="T26" fmla="*/ 44 w 559"/>
              <a:gd name="T27" fmla="*/ 346 h 1053"/>
              <a:gd name="T28" fmla="*/ 65 w 559"/>
              <a:gd name="T29" fmla="*/ 321 h 1053"/>
              <a:gd name="T30" fmla="*/ 73 w 559"/>
              <a:gd name="T31" fmla="*/ 266 h 1053"/>
              <a:gd name="T32" fmla="*/ 56 w 559"/>
              <a:gd name="T33" fmla="*/ 220 h 1053"/>
              <a:gd name="T34" fmla="*/ 133 w 559"/>
              <a:gd name="T35" fmla="*/ 188 h 1053"/>
              <a:gd name="T36" fmla="*/ 201 w 559"/>
              <a:gd name="T37" fmla="*/ 129 h 1053"/>
              <a:gd name="T38" fmla="*/ 244 w 559"/>
              <a:gd name="T39" fmla="*/ 64 h 1053"/>
              <a:gd name="T40" fmla="*/ 302 w 559"/>
              <a:gd name="T41" fmla="*/ 83 h 1053"/>
              <a:gd name="T42" fmla="*/ 333 w 559"/>
              <a:gd name="T43" fmla="*/ 26 h 1053"/>
              <a:gd name="T44" fmla="*/ 358 w 559"/>
              <a:gd name="T45" fmla="*/ 0 h 1053"/>
              <a:gd name="T46" fmla="*/ 428 w 559"/>
              <a:gd name="T47" fmla="*/ 36 h 1053"/>
              <a:gd name="T48" fmla="*/ 488 w 559"/>
              <a:gd name="T49" fmla="*/ 116 h 1053"/>
              <a:gd name="T50" fmla="*/ 548 w 559"/>
              <a:gd name="T51" fmla="*/ 340 h 1053"/>
              <a:gd name="T52" fmla="*/ 558 w 559"/>
              <a:gd name="T53" fmla="*/ 456 h 1053"/>
              <a:gd name="T54" fmla="*/ 554 w 559"/>
              <a:gd name="T55" fmla="*/ 549 h 1053"/>
              <a:gd name="T56" fmla="*/ 523 w 559"/>
              <a:gd name="T57" fmla="*/ 671 h 1053"/>
              <a:gd name="T58" fmla="*/ 496 w 559"/>
              <a:gd name="T59" fmla="*/ 738 h 1053"/>
              <a:gd name="T60" fmla="*/ 536 w 559"/>
              <a:gd name="T61" fmla="*/ 840 h 1053"/>
              <a:gd name="T62" fmla="*/ 494 w 559"/>
              <a:gd name="T63" fmla="*/ 848 h 1053"/>
              <a:gd name="T64" fmla="*/ 472 w 559"/>
              <a:gd name="T65" fmla="*/ 918 h 1053"/>
              <a:gd name="T66" fmla="*/ 476 w 559"/>
              <a:gd name="T67" fmla="*/ 974 h 1053"/>
              <a:gd name="T68" fmla="*/ 453 w 559"/>
              <a:gd name="T69" fmla="*/ 993 h 1053"/>
              <a:gd name="T70" fmla="*/ 418 w 559"/>
              <a:gd name="T71" fmla="*/ 958 h 1053"/>
              <a:gd name="T72" fmla="*/ 364 w 559"/>
              <a:gd name="T73" fmla="*/ 979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9" h="1053">
                <a:moveTo>
                  <a:pt x="364" y="979"/>
                </a:moveTo>
                <a:lnTo>
                  <a:pt x="337" y="918"/>
                </a:lnTo>
                <a:lnTo>
                  <a:pt x="329" y="888"/>
                </a:lnTo>
                <a:lnTo>
                  <a:pt x="304" y="1008"/>
                </a:lnTo>
                <a:lnTo>
                  <a:pt x="277" y="1021"/>
                </a:lnTo>
                <a:lnTo>
                  <a:pt x="234" y="1023"/>
                </a:lnTo>
                <a:lnTo>
                  <a:pt x="215" y="1052"/>
                </a:lnTo>
                <a:lnTo>
                  <a:pt x="160" y="1027"/>
                </a:lnTo>
                <a:lnTo>
                  <a:pt x="158" y="941"/>
                </a:lnTo>
                <a:lnTo>
                  <a:pt x="147" y="939"/>
                </a:lnTo>
                <a:lnTo>
                  <a:pt x="145" y="966"/>
                </a:lnTo>
                <a:lnTo>
                  <a:pt x="133" y="951"/>
                </a:lnTo>
                <a:lnTo>
                  <a:pt x="114" y="937"/>
                </a:lnTo>
                <a:lnTo>
                  <a:pt x="100" y="987"/>
                </a:lnTo>
                <a:lnTo>
                  <a:pt x="65" y="915"/>
                </a:lnTo>
                <a:lnTo>
                  <a:pt x="44" y="903"/>
                </a:lnTo>
                <a:lnTo>
                  <a:pt x="34" y="856"/>
                </a:lnTo>
                <a:lnTo>
                  <a:pt x="42" y="810"/>
                </a:lnTo>
                <a:lnTo>
                  <a:pt x="27" y="835"/>
                </a:lnTo>
                <a:lnTo>
                  <a:pt x="11" y="827"/>
                </a:lnTo>
                <a:lnTo>
                  <a:pt x="11" y="789"/>
                </a:lnTo>
                <a:lnTo>
                  <a:pt x="0" y="612"/>
                </a:lnTo>
                <a:lnTo>
                  <a:pt x="9" y="570"/>
                </a:lnTo>
                <a:lnTo>
                  <a:pt x="7" y="530"/>
                </a:lnTo>
                <a:lnTo>
                  <a:pt x="21" y="509"/>
                </a:lnTo>
                <a:lnTo>
                  <a:pt x="13" y="456"/>
                </a:lnTo>
                <a:lnTo>
                  <a:pt x="31" y="363"/>
                </a:lnTo>
                <a:lnTo>
                  <a:pt x="44" y="346"/>
                </a:lnTo>
                <a:lnTo>
                  <a:pt x="56" y="353"/>
                </a:lnTo>
                <a:lnTo>
                  <a:pt x="65" y="321"/>
                </a:lnTo>
                <a:lnTo>
                  <a:pt x="65" y="294"/>
                </a:lnTo>
                <a:lnTo>
                  <a:pt x="73" y="266"/>
                </a:lnTo>
                <a:lnTo>
                  <a:pt x="52" y="253"/>
                </a:lnTo>
                <a:lnTo>
                  <a:pt x="56" y="220"/>
                </a:lnTo>
                <a:lnTo>
                  <a:pt x="71" y="211"/>
                </a:lnTo>
                <a:lnTo>
                  <a:pt x="133" y="188"/>
                </a:lnTo>
                <a:lnTo>
                  <a:pt x="166" y="150"/>
                </a:lnTo>
                <a:lnTo>
                  <a:pt x="201" y="129"/>
                </a:lnTo>
                <a:lnTo>
                  <a:pt x="199" y="95"/>
                </a:lnTo>
                <a:lnTo>
                  <a:pt x="244" y="64"/>
                </a:lnTo>
                <a:lnTo>
                  <a:pt x="267" y="62"/>
                </a:lnTo>
                <a:lnTo>
                  <a:pt x="302" y="83"/>
                </a:lnTo>
                <a:lnTo>
                  <a:pt x="304" y="58"/>
                </a:lnTo>
                <a:lnTo>
                  <a:pt x="333" y="26"/>
                </a:lnTo>
                <a:lnTo>
                  <a:pt x="342" y="24"/>
                </a:lnTo>
                <a:lnTo>
                  <a:pt x="358" y="0"/>
                </a:lnTo>
                <a:lnTo>
                  <a:pt x="410" y="34"/>
                </a:lnTo>
                <a:lnTo>
                  <a:pt x="428" y="36"/>
                </a:lnTo>
                <a:lnTo>
                  <a:pt x="461" y="121"/>
                </a:lnTo>
                <a:lnTo>
                  <a:pt x="488" y="116"/>
                </a:lnTo>
                <a:lnTo>
                  <a:pt x="528" y="262"/>
                </a:lnTo>
                <a:lnTo>
                  <a:pt x="548" y="340"/>
                </a:lnTo>
                <a:lnTo>
                  <a:pt x="536" y="391"/>
                </a:lnTo>
                <a:lnTo>
                  <a:pt x="558" y="456"/>
                </a:lnTo>
                <a:lnTo>
                  <a:pt x="552" y="481"/>
                </a:lnTo>
                <a:lnTo>
                  <a:pt x="554" y="549"/>
                </a:lnTo>
                <a:lnTo>
                  <a:pt x="532" y="606"/>
                </a:lnTo>
                <a:lnTo>
                  <a:pt x="523" y="671"/>
                </a:lnTo>
                <a:lnTo>
                  <a:pt x="519" y="703"/>
                </a:lnTo>
                <a:lnTo>
                  <a:pt x="496" y="738"/>
                </a:lnTo>
                <a:lnTo>
                  <a:pt x="525" y="766"/>
                </a:lnTo>
                <a:lnTo>
                  <a:pt x="536" y="840"/>
                </a:lnTo>
                <a:lnTo>
                  <a:pt x="523" y="848"/>
                </a:lnTo>
                <a:lnTo>
                  <a:pt x="494" y="848"/>
                </a:lnTo>
                <a:lnTo>
                  <a:pt x="472" y="880"/>
                </a:lnTo>
                <a:lnTo>
                  <a:pt x="472" y="918"/>
                </a:lnTo>
                <a:lnTo>
                  <a:pt x="480" y="943"/>
                </a:lnTo>
                <a:lnTo>
                  <a:pt x="476" y="974"/>
                </a:lnTo>
                <a:lnTo>
                  <a:pt x="466" y="994"/>
                </a:lnTo>
                <a:lnTo>
                  <a:pt x="453" y="993"/>
                </a:lnTo>
                <a:lnTo>
                  <a:pt x="434" y="968"/>
                </a:lnTo>
                <a:lnTo>
                  <a:pt x="418" y="958"/>
                </a:lnTo>
                <a:lnTo>
                  <a:pt x="393" y="974"/>
                </a:lnTo>
                <a:lnTo>
                  <a:pt x="364" y="979"/>
                </a:lnTo>
              </a:path>
            </a:pathLst>
          </a:custGeom>
          <a:solidFill>
            <a:srgbClr val="0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1" name="Freeform 87">
            <a:extLst>
              <a:ext uri="{FF2B5EF4-FFF2-40B4-BE49-F238E27FC236}">
                <a16:creationId xmlns:a16="http://schemas.microsoft.com/office/drawing/2014/main" id="{7559CCA2-16B5-7240-8461-EA43CACBED2C}"/>
              </a:ext>
            </a:extLst>
          </p:cNvPr>
          <p:cNvSpPr>
            <a:spLocks/>
          </p:cNvSpPr>
          <p:nvPr/>
        </p:nvSpPr>
        <p:spPr bwMode="auto">
          <a:xfrm>
            <a:off x="1612900" y="4494213"/>
            <a:ext cx="417513" cy="1638300"/>
          </a:xfrm>
          <a:custGeom>
            <a:avLst/>
            <a:gdLst>
              <a:gd name="T0" fmla="*/ 124 w 263"/>
              <a:gd name="T1" fmla="*/ 1028 h 1032"/>
              <a:gd name="T2" fmla="*/ 143 w 263"/>
              <a:gd name="T3" fmla="*/ 1031 h 1032"/>
              <a:gd name="T4" fmla="*/ 154 w 263"/>
              <a:gd name="T5" fmla="*/ 1031 h 1032"/>
              <a:gd name="T6" fmla="*/ 152 w 263"/>
              <a:gd name="T7" fmla="*/ 984 h 1032"/>
              <a:gd name="T8" fmla="*/ 150 w 263"/>
              <a:gd name="T9" fmla="*/ 876 h 1032"/>
              <a:gd name="T10" fmla="*/ 152 w 263"/>
              <a:gd name="T11" fmla="*/ 762 h 1032"/>
              <a:gd name="T12" fmla="*/ 143 w 263"/>
              <a:gd name="T13" fmla="*/ 657 h 1032"/>
              <a:gd name="T14" fmla="*/ 156 w 263"/>
              <a:gd name="T15" fmla="*/ 536 h 1032"/>
              <a:gd name="T16" fmla="*/ 182 w 263"/>
              <a:gd name="T17" fmla="*/ 445 h 1032"/>
              <a:gd name="T18" fmla="*/ 212 w 263"/>
              <a:gd name="T19" fmla="*/ 381 h 1032"/>
              <a:gd name="T20" fmla="*/ 244 w 263"/>
              <a:gd name="T21" fmla="*/ 287 h 1032"/>
              <a:gd name="T22" fmla="*/ 262 w 263"/>
              <a:gd name="T23" fmla="*/ 240 h 1032"/>
              <a:gd name="T24" fmla="*/ 244 w 263"/>
              <a:gd name="T25" fmla="*/ 240 h 1032"/>
              <a:gd name="T26" fmla="*/ 221 w 263"/>
              <a:gd name="T27" fmla="*/ 312 h 1032"/>
              <a:gd name="T28" fmla="*/ 195 w 263"/>
              <a:gd name="T29" fmla="*/ 384 h 1032"/>
              <a:gd name="T30" fmla="*/ 173 w 263"/>
              <a:gd name="T31" fmla="*/ 439 h 1032"/>
              <a:gd name="T32" fmla="*/ 154 w 263"/>
              <a:gd name="T33" fmla="*/ 508 h 1032"/>
              <a:gd name="T34" fmla="*/ 167 w 263"/>
              <a:gd name="T35" fmla="*/ 414 h 1032"/>
              <a:gd name="T36" fmla="*/ 169 w 263"/>
              <a:gd name="T37" fmla="*/ 301 h 1032"/>
              <a:gd name="T38" fmla="*/ 191 w 263"/>
              <a:gd name="T39" fmla="*/ 229 h 1032"/>
              <a:gd name="T40" fmla="*/ 219 w 263"/>
              <a:gd name="T41" fmla="*/ 154 h 1032"/>
              <a:gd name="T42" fmla="*/ 204 w 263"/>
              <a:gd name="T43" fmla="*/ 160 h 1032"/>
              <a:gd name="T44" fmla="*/ 161 w 263"/>
              <a:gd name="T45" fmla="*/ 301 h 1032"/>
              <a:gd name="T46" fmla="*/ 152 w 263"/>
              <a:gd name="T47" fmla="*/ 453 h 1032"/>
              <a:gd name="T48" fmla="*/ 131 w 263"/>
              <a:gd name="T49" fmla="*/ 326 h 1032"/>
              <a:gd name="T50" fmla="*/ 103 w 263"/>
              <a:gd name="T51" fmla="*/ 0 h 1032"/>
              <a:gd name="T52" fmla="*/ 113 w 263"/>
              <a:gd name="T53" fmla="*/ 215 h 1032"/>
              <a:gd name="T54" fmla="*/ 139 w 263"/>
              <a:gd name="T55" fmla="*/ 475 h 1032"/>
              <a:gd name="T56" fmla="*/ 133 w 263"/>
              <a:gd name="T57" fmla="*/ 608 h 1032"/>
              <a:gd name="T58" fmla="*/ 115 w 263"/>
              <a:gd name="T59" fmla="*/ 500 h 1032"/>
              <a:gd name="T60" fmla="*/ 85 w 263"/>
              <a:gd name="T61" fmla="*/ 353 h 1032"/>
              <a:gd name="T62" fmla="*/ 12 w 263"/>
              <a:gd name="T63" fmla="*/ 187 h 1032"/>
              <a:gd name="T64" fmla="*/ 0 w 263"/>
              <a:gd name="T65" fmla="*/ 182 h 1032"/>
              <a:gd name="T66" fmla="*/ 81 w 263"/>
              <a:gd name="T67" fmla="*/ 386 h 1032"/>
              <a:gd name="T68" fmla="*/ 113 w 263"/>
              <a:gd name="T69" fmla="*/ 599 h 1032"/>
              <a:gd name="T70" fmla="*/ 120 w 263"/>
              <a:gd name="T71" fmla="*/ 751 h 1032"/>
              <a:gd name="T72" fmla="*/ 118 w 263"/>
              <a:gd name="T73" fmla="*/ 978 h 1032"/>
              <a:gd name="T74" fmla="*/ 124 w 263"/>
              <a:gd name="T75" fmla="*/ 102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1032">
                <a:moveTo>
                  <a:pt x="124" y="1028"/>
                </a:moveTo>
                <a:lnTo>
                  <a:pt x="143" y="1031"/>
                </a:lnTo>
                <a:lnTo>
                  <a:pt x="154" y="1031"/>
                </a:lnTo>
                <a:lnTo>
                  <a:pt x="152" y="984"/>
                </a:lnTo>
                <a:lnTo>
                  <a:pt x="150" y="876"/>
                </a:lnTo>
                <a:lnTo>
                  <a:pt x="152" y="762"/>
                </a:lnTo>
                <a:lnTo>
                  <a:pt x="143" y="657"/>
                </a:lnTo>
                <a:lnTo>
                  <a:pt x="156" y="536"/>
                </a:lnTo>
                <a:lnTo>
                  <a:pt x="182" y="445"/>
                </a:lnTo>
                <a:lnTo>
                  <a:pt x="212" y="381"/>
                </a:lnTo>
                <a:lnTo>
                  <a:pt x="244" y="287"/>
                </a:lnTo>
                <a:lnTo>
                  <a:pt x="262" y="240"/>
                </a:lnTo>
                <a:lnTo>
                  <a:pt x="244" y="240"/>
                </a:lnTo>
                <a:lnTo>
                  <a:pt x="221" y="312"/>
                </a:lnTo>
                <a:lnTo>
                  <a:pt x="195" y="384"/>
                </a:lnTo>
                <a:lnTo>
                  <a:pt x="173" y="439"/>
                </a:lnTo>
                <a:lnTo>
                  <a:pt x="154" y="508"/>
                </a:lnTo>
                <a:lnTo>
                  <a:pt x="167" y="414"/>
                </a:lnTo>
                <a:lnTo>
                  <a:pt x="169" y="301"/>
                </a:lnTo>
                <a:lnTo>
                  <a:pt x="191" y="229"/>
                </a:lnTo>
                <a:lnTo>
                  <a:pt x="219" y="154"/>
                </a:lnTo>
                <a:lnTo>
                  <a:pt x="204" y="160"/>
                </a:lnTo>
                <a:lnTo>
                  <a:pt x="161" y="301"/>
                </a:lnTo>
                <a:lnTo>
                  <a:pt x="152" y="453"/>
                </a:lnTo>
                <a:lnTo>
                  <a:pt x="131" y="326"/>
                </a:lnTo>
                <a:lnTo>
                  <a:pt x="103" y="0"/>
                </a:lnTo>
                <a:lnTo>
                  <a:pt x="113" y="215"/>
                </a:lnTo>
                <a:lnTo>
                  <a:pt x="139" y="475"/>
                </a:lnTo>
                <a:lnTo>
                  <a:pt x="133" y="608"/>
                </a:lnTo>
                <a:lnTo>
                  <a:pt x="115" y="500"/>
                </a:lnTo>
                <a:lnTo>
                  <a:pt x="85" y="353"/>
                </a:lnTo>
                <a:lnTo>
                  <a:pt x="12" y="187"/>
                </a:lnTo>
                <a:lnTo>
                  <a:pt x="0" y="182"/>
                </a:lnTo>
                <a:lnTo>
                  <a:pt x="81" y="386"/>
                </a:lnTo>
                <a:lnTo>
                  <a:pt x="113" y="599"/>
                </a:lnTo>
                <a:lnTo>
                  <a:pt x="120" y="751"/>
                </a:lnTo>
                <a:lnTo>
                  <a:pt x="118" y="978"/>
                </a:lnTo>
                <a:lnTo>
                  <a:pt x="124" y="1028"/>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2" name="Freeform 88">
            <a:extLst>
              <a:ext uri="{FF2B5EF4-FFF2-40B4-BE49-F238E27FC236}">
                <a16:creationId xmlns:a16="http://schemas.microsoft.com/office/drawing/2014/main" id="{48914DCD-EB69-2843-9592-F574815915C7}"/>
              </a:ext>
            </a:extLst>
          </p:cNvPr>
          <p:cNvSpPr>
            <a:spLocks/>
          </p:cNvSpPr>
          <p:nvPr/>
        </p:nvSpPr>
        <p:spPr bwMode="auto">
          <a:xfrm>
            <a:off x="1287463" y="4149725"/>
            <a:ext cx="173037" cy="1808163"/>
          </a:xfrm>
          <a:custGeom>
            <a:avLst/>
            <a:gdLst>
              <a:gd name="T0" fmla="*/ 26 w 109"/>
              <a:gd name="T1" fmla="*/ 1138 h 1139"/>
              <a:gd name="T2" fmla="*/ 41 w 109"/>
              <a:gd name="T3" fmla="*/ 1138 h 1139"/>
              <a:gd name="T4" fmla="*/ 39 w 109"/>
              <a:gd name="T5" fmla="*/ 856 h 1139"/>
              <a:gd name="T6" fmla="*/ 42 w 109"/>
              <a:gd name="T7" fmla="*/ 596 h 1139"/>
              <a:gd name="T8" fmla="*/ 52 w 109"/>
              <a:gd name="T9" fmla="*/ 485 h 1139"/>
              <a:gd name="T10" fmla="*/ 75 w 109"/>
              <a:gd name="T11" fmla="*/ 277 h 1139"/>
              <a:gd name="T12" fmla="*/ 108 w 109"/>
              <a:gd name="T13" fmla="*/ 170 h 1139"/>
              <a:gd name="T14" fmla="*/ 97 w 109"/>
              <a:gd name="T15" fmla="*/ 163 h 1139"/>
              <a:gd name="T16" fmla="*/ 72 w 109"/>
              <a:gd name="T17" fmla="*/ 263 h 1139"/>
              <a:gd name="T18" fmla="*/ 96 w 109"/>
              <a:gd name="T19" fmla="*/ 93 h 1139"/>
              <a:gd name="T20" fmla="*/ 91 w 109"/>
              <a:gd name="T21" fmla="*/ 86 h 1139"/>
              <a:gd name="T22" fmla="*/ 45 w 109"/>
              <a:gd name="T23" fmla="*/ 433 h 1139"/>
              <a:gd name="T24" fmla="*/ 52 w 109"/>
              <a:gd name="T25" fmla="*/ 298 h 1139"/>
              <a:gd name="T26" fmla="*/ 59 w 109"/>
              <a:gd name="T27" fmla="*/ 76 h 1139"/>
              <a:gd name="T28" fmla="*/ 55 w 109"/>
              <a:gd name="T29" fmla="*/ 0 h 1139"/>
              <a:gd name="T30" fmla="*/ 45 w 109"/>
              <a:gd name="T31" fmla="*/ 305 h 1139"/>
              <a:gd name="T32" fmla="*/ 39 w 109"/>
              <a:gd name="T33" fmla="*/ 388 h 1139"/>
              <a:gd name="T34" fmla="*/ 32 w 109"/>
              <a:gd name="T35" fmla="*/ 305 h 1139"/>
              <a:gd name="T36" fmla="*/ 9 w 109"/>
              <a:gd name="T37" fmla="*/ 204 h 1139"/>
              <a:gd name="T38" fmla="*/ 0 w 109"/>
              <a:gd name="T39" fmla="*/ 197 h 1139"/>
              <a:gd name="T40" fmla="*/ 24 w 109"/>
              <a:gd name="T41" fmla="*/ 315 h 1139"/>
              <a:gd name="T42" fmla="*/ 30 w 109"/>
              <a:gd name="T43" fmla="*/ 516 h 1139"/>
              <a:gd name="T44" fmla="*/ 23 w 109"/>
              <a:gd name="T45" fmla="*/ 756 h 1139"/>
              <a:gd name="T46" fmla="*/ 22 w 109"/>
              <a:gd name="T47" fmla="*/ 1037 h 1139"/>
              <a:gd name="T48" fmla="*/ 26 w 109"/>
              <a:gd name="T49" fmla="*/ 113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139">
                <a:moveTo>
                  <a:pt x="26" y="1138"/>
                </a:moveTo>
                <a:lnTo>
                  <a:pt x="41" y="1138"/>
                </a:lnTo>
                <a:lnTo>
                  <a:pt x="39" y="856"/>
                </a:lnTo>
                <a:lnTo>
                  <a:pt x="42" y="596"/>
                </a:lnTo>
                <a:lnTo>
                  <a:pt x="52" y="485"/>
                </a:lnTo>
                <a:lnTo>
                  <a:pt x="75" y="277"/>
                </a:lnTo>
                <a:lnTo>
                  <a:pt x="108" y="170"/>
                </a:lnTo>
                <a:lnTo>
                  <a:pt x="97" y="163"/>
                </a:lnTo>
                <a:lnTo>
                  <a:pt x="72" y="263"/>
                </a:lnTo>
                <a:lnTo>
                  <a:pt x="96" y="93"/>
                </a:lnTo>
                <a:lnTo>
                  <a:pt x="91" y="86"/>
                </a:lnTo>
                <a:lnTo>
                  <a:pt x="45" y="433"/>
                </a:lnTo>
                <a:lnTo>
                  <a:pt x="52" y="298"/>
                </a:lnTo>
                <a:lnTo>
                  <a:pt x="59" y="76"/>
                </a:lnTo>
                <a:lnTo>
                  <a:pt x="55" y="0"/>
                </a:lnTo>
                <a:lnTo>
                  <a:pt x="45" y="305"/>
                </a:lnTo>
                <a:lnTo>
                  <a:pt x="39" y="388"/>
                </a:lnTo>
                <a:lnTo>
                  <a:pt x="32" y="305"/>
                </a:lnTo>
                <a:lnTo>
                  <a:pt x="9" y="204"/>
                </a:lnTo>
                <a:lnTo>
                  <a:pt x="0" y="197"/>
                </a:lnTo>
                <a:lnTo>
                  <a:pt x="24" y="315"/>
                </a:lnTo>
                <a:lnTo>
                  <a:pt x="30" y="516"/>
                </a:lnTo>
                <a:lnTo>
                  <a:pt x="23" y="756"/>
                </a:lnTo>
                <a:lnTo>
                  <a:pt x="22" y="1037"/>
                </a:lnTo>
                <a:lnTo>
                  <a:pt x="26" y="1138"/>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3" name="Freeform 89">
            <a:extLst>
              <a:ext uri="{FF2B5EF4-FFF2-40B4-BE49-F238E27FC236}">
                <a16:creationId xmlns:a16="http://schemas.microsoft.com/office/drawing/2014/main" id="{D222F6CA-B6E5-5445-A2DF-5D5717B89437}"/>
              </a:ext>
            </a:extLst>
          </p:cNvPr>
          <p:cNvSpPr>
            <a:spLocks/>
          </p:cNvSpPr>
          <p:nvPr/>
        </p:nvSpPr>
        <p:spPr bwMode="auto">
          <a:xfrm>
            <a:off x="823913" y="2720975"/>
            <a:ext cx="458787" cy="2767013"/>
          </a:xfrm>
          <a:custGeom>
            <a:avLst/>
            <a:gdLst>
              <a:gd name="T0" fmla="*/ 174 w 289"/>
              <a:gd name="T1" fmla="*/ 1521 h 1743"/>
              <a:gd name="T2" fmla="*/ 157 w 289"/>
              <a:gd name="T3" fmla="*/ 1669 h 1743"/>
              <a:gd name="T4" fmla="*/ 121 w 289"/>
              <a:gd name="T5" fmla="*/ 1694 h 1743"/>
              <a:gd name="T6" fmla="*/ 83 w 289"/>
              <a:gd name="T7" fmla="*/ 1701 h 1743"/>
              <a:gd name="T8" fmla="*/ 76 w 289"/>
              <a:gd name="T9" fmla="*/ 1556 h 1743"/>
              <a:gd name="T10" fmla="*/ 69 w 289"/>
              <a:gd name="T11" fmla="*/ 1575 h 1743"/>
              <a:gd name="T12" fmla="*/ 52 w 289"/>
              <a:gd name="T13" fmla="*/ 1634 h 1743"/>
              <a:gd name="T14" fmla="*/ 23 w 289"/>
              <a:gd name="T15" fmla="*/ 1496 h 1743"/>
              <a:gd name="T16" fmla="*/ 22 w 289"/>
              <a:gd name="T17" fmla="*/ 1341 h 1743"/>
              <a:gd name="T18" fmla="*/ 6 w 289"/>
              <a:gd name="T19" fmla="*/ 1370 h 1743"/>
              <a:gd name="T20" fmla="*/ 0 w 289"/>
              <a:gd name="T21" fmla="*/ 1014 h 1743"/>
              <a:gd name="T22" fmla="*/ 4 w 289"/>
              <a:gd name="T23" fmla="*/ 878 h 1743"/>
              <a:gd name="T24" fmla="*/ 7 w 289"/>
              <a:gd name="T25" fmla="*/ 756 h 1743"/>
              <a:gd name="T26" fmla="*/ 23 w 289"/>
              <a:gd name="T27" fmla="*/ 573 h 1743"/>
              <a:gd name="T28" fmla="*/ 34 w 289"/>
              <a:gd name="T29" fmla="*/ 532 h 1743"/>
              <a:gd name="T30" fmla="*/ 38 w 289"/>
              <a:gd name="T31" fmla="*/ 441 h 1743"/>
              <a:gd name="T32" fmla="*/ 29 w 289"/>
              <a:gd name="T33" fmla="*/ 365 h 1743"/>
              <a:gd name="T34" fmla="*/ 69 w 289"/>
              <a:gd name="T35" fmla="*/ 311 h 1743"/>
              <a:gd name="T36" fmla="*/ 104 w 289"/>
              <a:gd name="T37" fmla="*/ 214 h 1743"/>
              <a:gd name="T38" fmla="*/ 126 w 289"/>
              <a:gd name="T39" fmla="*/ 107 h 1743"/>
              <a:gd name="T40" fmla="*/ 156 w 289"/>
              <a:gd name="T41" fmla="*/ 138 h 1743"/>
              <a:gd name="T42" fmla="*/ 172 w 289"/>
              <a:gd name="T43" fmla="*/ 44 h 1743"/>
              <a:gd name="T44" fmla="*/ 185 w 289"/>
              <a:gd name="T45" fmla="*/ 0 h 1743"/>
              <a:gd name="T46" fmla="*/ 221 w 289"/>
              <a:gd name="T47" fmla="*/ 59 h 1743"/>
              <a:gd name="T48" fmla="*/ 252 w 289"/>
              <a:gd name="T49" fmla="*/ 192 h 1743"/>
              <a:gd name="T50" fmla="*/ 283 w 289"/>
              <a:gd name="T51" fmla="*/ 563 h 1743"/>
              <a:gd name="T52" fmla="*/ 288 w 289"/>
              <a:gd name="T53" fmla="*/ 756 h 1743"/>
              <a:gd name="T54" fmla="*/ 286 w 289"/>
              <a:gd name="T55" fmla="*/ 910 h 1743"/>
              <a:gd name="T56" fmla="*/ 270 w 289"/>
              <a:gd name="T57" fmla="*/ 1111 h 1743"/>
              <a:gd name="T58" fmla="*/ 256 w 289"/>
              <a:gd name="T59" fmla="*/ 1222 h 1743"/>
              <a:gd name="T60" fmla="*/ 277 w 289"/>
              <a:gd name="T61" fmla="*/ 1392 h 1743"/>
              <a:gd name="T62" fmla="*/ 255 w 289"/>
              <a:gd name="T63" fmla="*/ 1404 h 1743"/>
              <a:gd name="T64" fmla="*/ 244 w 289"/>
              <a:gd name="T65" fmla="*/ 1521 h 1743"/>
              <a:gd name="T66" fmla="*/ 246 w 289"/>
              <a:gd name="T67" fmla="*/ 1612 h 1743"/>
              <a:gd name="T68" fmla="*/ 234 w 289"/>
              <a:gd name="T69" fmla="*/ 1644 h 1743"/>
              <a:gd name="T70" fmla="*/ 216 w 289"/>
              <a:gd name="T71" fmla="*/ 1587 h 1743"/>
              <a:gd name="T72" fmla="*/ 188 w 289"/>
              <a:gd name="T73" fmla="*/ 162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1743">
                <a:moveTo>
                  <a:pt x="188" y="1622"/>
                </a:moveTo>
                <a:lnTo>
                  <a:pt x="174" y="1521"/>
                </a:lnTo>
                <a:lnTo>
                  <a:pt x="170" y="1471"/>
                </a:lnTo>
                <a:lnTo>
                  <a:pt x="157" y="1669"/>
                </a:lnTo>
                <a:lnTo>
                  <a:pt x="143" y="1691"/>
                </a:lnTo>
                <a:lnTo>
                  <a:pt x="121" y="1694"/>
                </a:lnTo>
                <a:lnTo>
                  <a:pt x="111" y="1742"/>
                </a:lnTo>
                <a:lnTo>
                  <a:pt x="83" y="1701"/>
                </a:lnTo>
                <a:lnTo>
                  <a:pt x="82" y="1559"/>
                </a:lnTo>
                <a:lnTo>
                  <a:pt x="76" y="1556"/>
                </a:lnTo>
                <a:lnTo>
                  <a:pt x="75" y="1600"/>
                </a:lnTo>
                <a:lnTo>
                  <a:pt x="69" y="1575"/>
                </a:lnTo>
                <a:lnTo>
                  <a:pt x="59" y="1552"/>
                </a:lnTo>
                <a:lnTo>
                  <a:pt x="52" y="1634"/>
                </a:lnTo>
                <a:lnTo>
                  <a:pt x="34" y="1515"/>
                </a:lnTo>
                <a:lnTo>
                  <a:pt x="23" y="1496"/>
                </a:lnTo>
                <a:lnTo>
                  <a:pt x="18" y="1417"/>
                </a:lnTo>
                <a:lnTo>
                  <a:pt x="22" y="1341"/>
                </a:lnTo>
                <a:lnTo>
                  <a:pt x="14" y="1382"/>
                </a:lnTo>
                <a:lnTo>
                  <a:pt x="6" y="1370"/>
                </a:lnTo>
                <a:lnTo>
                  <a:pt x="6" y="1307"/>
                </a:lnTo>
                <a:lnTo>
                  <a:pt x="0" y="1014"/>
                </a:lnTo>
                <a:lnTo>
                  <a:pt x="5" y="945"/>
                </a:lnTo>
                <a:lnTo>
                  <a:pt x="4" y="878"/>
                </a:lnTo>
                <a:lnTo>
                  <a:pt x="11" y="844"/>
                </a:lnTo>
                <a:lnTo>
                  <a:pt x="7" y="756"/>
                </a:lnTo>
                <a:lnTo>
                  <a:pt x="16" y="601"/>
                </a:lnTo>
                <a:lnTo>
                  <a:pt x="23" y="573"/>
                </a:lnTo>
                <a:lnTo>
                  <a:pt x="29" y="585"/>
                </a:lnTo>
                <a:lnTo>
                  <a:pt x="34" y="532"/>
                </a:lnTo>
                <a:lnTo>
                  <a:pt x="34" y="488"/>
                </a:lnTo>
                <a:lnTo>
                  <a:pt x="38" y="441"/>
                </a:lnTo>
                <a:lnTo>
                  <a:pt x="27" y="418"/>
                </a:lnTo>
                <a:lnTo>
                  <a:pt x="29" y="365"/>
                </a:lnTo>
                <a:lnTo>
                  <a:pt x="37" y="349"/>
                </a:lnTo>
                <a:lnTo>
                  <a:pt x="69" y="311"/>
                </a:lnTo>
                <a:lnTo>
                  <a:pt x="86" y="248"/>
                </a:lnTo>
                <a:lnTo>
                  <a:pt x="104" y="214"/>
                </a:lnTo>
                <a:lnTo>
                  <a:pt x="103" y="157"/>
                </a:lnTo>
                <a:lnTo>
                  <a:pt x="126" y="107"/>
                </a:lnTo>
                <a:lnTo>
                  <a:pt x="138" y="103"/>
                </a:lnTo>
                <a:lnTo>
                  <a:pt x="156" y="138"/>
                </a:lnTo>
                <a:lnTo>
                  <a:pt x="157" y="97"/>
                </a:lnTo>
                <a:lnTo>
                  <a:pt x="172" y="44"/>
                </a:lnTo>
                <a:lnTo>
                  <a:pt x="177" y="40"/>
                </a:lnTo>
                <a:lnTo>
                  <a:pt x="185" y="0"/>
                </a:lnTo>
                <a:lnTo>
                  <a:pt x="212" y="56"/>
                </a:lnTo>
                <a:lnTo>
                  <a:pt x="221" y="59"/>
                </a:lnTo>
                <a:lnTo>
                  <a:pt x="238" y="201"/>
                </a:lnTo>
                <a:lnTo>
                  <a:pt x="252" y="192"/>
                </a:lnTo>
                <a:lnTo>
                  <a:pt x="273" y="434"/>
                </a:lnTo>
                <a:lnTo>
                  <a:pt x="283" y="563"/>
                </a:lnTo>
                <a:lnTo>
                  <a:pt x="277" y="648"/>
                </a:lnTo>
                <a:lnTo>
                  <a:pt x="288" y="756"/>
                </a:lnTo>
                <a:lnTo>
                  <a:pt x="285" y="796"/>
                </a:lnTo>
                <a:lnTo>
                  <a:pt x="286" y="910"/>
                </a:lnTo>
                <a:lnTo>
                  <a:pt x="275" y="1004"/>
                </a:lnTo>
                <a:lnTo>
                  <a:pt x="270" y="1111"/>
                </a:lnTo>
                <a:lnTo>
                  <a:pt x="268" y="1165"/>
                </a:lnTo>
                <a:lnTo>
                  <a:pt x="256" y="1222"/>
                </a:lnTo>
                <a:lnTo>
                  <a:pt x="271" y="1269"/>
                </a:lnTo>
                <a:lnTo>
                  <a:pt x="277" y="1392"/>
                </a:lnTo>
                <a:lnTo>
                  <a:pt x="270" y="1404"/>
                </a:lnTo>
                <a:lnTo>
                  <a:pt x="255" y="1404"/>
                </a:lnTo>
                <a:lnTo>
                  <a:pt x="244" y="1458"/>
                </a:lnTo>
                <a:lnTo>
                  <a:pt x="244" y="1521"/>
                </a:lnTo>
                <a:lnTo>
                  <a:pt x="248" y="1562"/>
                </a:lnTo>
                <a:lnTo>
                  <a:pt x="246" y="1612"/>
                </a:lnTo>
                <a:lnTo>
                  <a:pt x="241" y="1647"/>
                </a:lnTo>
                <a:lnTo>
                  <a:pt x="234" y="1644"/>
                </a:lnTo>
                <a:lnTo>
                  <a:pt x="224" y="1603"/>
                </a:lnTo>
                <a:lnTo>
                  <a:pt x="216" y="1587"/>
                </a:lnTo>
                <a:lnTo>
                  <a:pt x="203" y="1612"/>
                </a:lnTo>
                <a:lnTo>
                  <a:pt x="188" y="1622"/>
                </a:lnTo>
              </a:path>
            </a:pathLst>
          </a:custGeom>
          <a:solidFill>
            <a:srgbClr val="0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4" name="Freeform 90">
            <a:extLst>
              <a:ext uri="{FF2B5EF4-FFF2-40B4-BE49-F238E27FC236}">
                <a16:creationId xmlns:a16="http://schemas.microsoft.com/office/drawing/2014/main" id="{29070B18-AB0F-4F4E-97C0-608E0A22224F}"/>
              </a:ext>
            </a:extLst>
          </p:cNvPr>
          <p:cNvSpPr>
            <a:spLocks/>
          </p:cNvSpPr>
          <p:nvPr/>
        </p:nvSpPr>
        <p:spPr bwMode="auto">
          <a:xfrm>
            <a:off x="973138" y="3844925"/>
            <a:ext cx="195262" cy="1866900"/>
          </a:xfrm>
          <a:custGeom>
            <a:avLst/>
            <a:gdLst>
              <a:gd name="T0" fmla="*/ 58 w 123"/>
              <a:gd name="T1" fmla="*/ 1171 h 1176"/>
              <a:gd name="T2" fmla="*/ 67 w 123"/>
              <a:gd name="T3" fmla="*/ 1175 h 1176"/>
              <a:gd name="T4" fmla="*/ 72 w 123"/>
              <a:gd name="T5" fmla="*/ 1175 h 1176"/>
              <a:gd name="T6" fmla="*/ 71 w 123"/>
              <a:gd name="T7" fmla="*/ 1121 h 1176"/>
              <a:gd name="T8" fmla="*/ 70 w 123"/>
              <a:gd name="T9" fmla="*/ 998 h 1176"/>
              <a:gd name="T10" fmla="*/ 71 w 123"/>
              <a:gd name="T11" fmla="*/ 869 h 1176"/>
              <a:gd name="T12" fmla="*/ 67 w 123"/>
              <a:gd name="T13" fmla="*/ 749 h 1176"/>
              <a:gd name="T14" fmla="*/ 73 w 123"/>
              <a:gd name="T15" fmla="*/ 611 h 1176"/>
              <a:gd name="T16" fmla="*/ 85 w 123"/>
              <a:gd name="T17" fmla="*/ 507 h 1176"/>
              <a:gd name="T18" fmla="*/ 99 w 123"/>
              <a:gd name="T19" fmla="*/ 434 h 1176"/>
              <a:gd name="T20" fmla="*/ 114 w 123"/>
              <a:gd name="T21" fmla="*/ 327 h 1176"/>
              <a:gd name="T22" fmla="*/ 122 w 123"/>
              <a:gd name="T23" fmla="*/ 274 h 1176"/>
              <a:gd name="T24" fmla="*/ 114 w 123"/>
              <a:gd name="T25" fmla="*/ 274 h 1176"/>
              <a:gd name="T26" fmla="*/ 103 w 123"/>
              <a:gd name="T27" fmla="*/ 355 h 1176"/>
              <a:gd name="T28" fmla="*/ 91 w 123"/>
              <a:gd name="T29" fmla="*/ 437 h 1176"/>
              <a:gd name="T30" fmla="*/ 81 w 123"/>
              <a:gd name="T31" fmla="*/ 500 h 1176"/>
              <a:gd name="T32" fmla="*/ 72 w 123"/>
              <a:gd name="T33" fmla="*/ 579 h 1176"/>
              <a:gd name="T34" fmla="*/ 78 w 123"/>
              <a:gd name="T35" fmla="*/ 472 h 1176"/>
              <a:gd name="T36" fmla="*/ 79 w 123"/>
              <a:gd name="T37" fmla="*/ 343 h 1176"/>
              <a:gd name="T38" fmla="*/ 89 w 123"/>
              <a:gd name="T39" fmla="*/ 261 h 1176"/>
              <a:gd name="T40" fmla="*/ 102 w 123"/>
              <a:gd name="T41" fmla="*/ 176 h 1176"/>
              <a:gd name="T42" fmla="*/ 95 w 123"/>
              <a:gd name="T43" fmla="*/ 182 h 1176"/>
              <a:gd name="T44" fmla="*/ 75 w 123"/>
              <a:gd name="T45" fmla="*/ 343 h 1176"/>
              <a:gd name="T46" fmla="*/ 71 w 123"/>
              <a:gd name="T47" fmla="*/ 516 h 1176"/>
              <a:gd name="T48" fmla="*/ 61 w 123"/>
              <a:gd name="T49" fmla="*/ 371 h 1176"/>
              <a:gd name="T50" fmla="*/ 48 w 123"/>
              <a:gd name="T51" fmla="*/ 0 h 1176"/>
              <a:gd name="T52" fmla="*/ 53 w 123"/>
              <a:gd name="T53" fmla="*/ 245 h 1176"/>
              <a:gd name="T54" fmla="*/ 65 w 123"/>
              <a:gd name="T55" fmla="*/ 541 h 1176"/>
              <a:gd name="T56" fmla="*/ 62 w 123"/>
              <a:gd name="T57" fmla="*/ 693 h 1176"/>
              <a:gd name="T58" fmla="*/ 54 w 123"/>
              <a:gd name="T59" fmla="*/ 570 h 1176"/>
              <a:gd name="T60" fmla="*/ 40 w 123"/>
              <a:gd name="T61" fmla="*/ 403 h 1176"/>
              <a:gd name="T62" fmla="*/ 6 w 123"/>
              <a:gd name="T63" fmla="*/ 214 h 1176"/>
              <a:gd name="T64" fmla="*/ 0 w 123"/>
              <a:gd name="T65" fmla="*/ 207 h 1176"/>
              <a:gd name="T66" fmla="*/ 38 w 123"/>
              <a:gd name="T67" fmla="*/ 441 h 1176"/>
              <a:gd name="T68" fmla="*/ 53 w 123"/>
              <a:gd name="T69" fmla="*/ 683 h 1176"/>
              <a:gd name="T70" fmla="*/ 56 w 123"/>
              <a:gd name="T71" fmla="*/ 856 h 1176"/>
              <a:gd name="T72" fmla="*/ 55 w 123"/>
              <a:gd name="T73" fmla="*/ 1115 h 1176"/>
              <a:gd name="T74" fmla="*/ 58 w 123"/>
              <a:gd name="T75" fmla="*/ 1171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76">
                <a:moveTo>
                  <a:pt x="58" y="1171"/>
                </a:moveTo>
                <a:lnTo>
                  <a:pt x="67" y="1175"/>
                </a:lnTo>
                <a:lnTo>
                  <a:pt x="72" y="1175"/>
                </a:lnTo>
                <a:lnTo>
                  <a:pt x="71" y="1121"/>
                </a:lnTo>
                <a:lnTo>
                  <a:pt x="70" y="998"/>
                </a:lnTo>
                <a:lnTo>
                  <a:pt x="71" y="869"/>
                </a:lnTo>
                <a:lnTo>
                  <a:pt x="67" y="749"/>
                </a:lnTo>
                <a:lnTo>
                  <a:pt x="73" y="611"/>
                </a:lnTo>
                <a:lnTo>
                  <a:pt x="85" y="507"/>
                </a:lnTo>
                <a:lnTo>
                  <a:pt x="99" y="434"/>
                </a:lnTo>
                <a:lnTo>
                  <a:pt x="114" y="327"/>
                </a:lnTo>
                <a:lnTo>
                  <a:pt x="122" y="274"/>
                </a:lnTo>
                <a:lnTo>
                  <a:pt x="114" y="274"/>
                </a:lnTo>
                <a:lnTo>
                  <a:pt x="103" y="355"/>
                </a:lnTo>
                <a:lnTo>
                  <a:pt x="91" y="437"/>
                </a:lnTo>
                <a:lnTo>
                  <a:pt x="81" y="500"/>
                </a:lnTo>
                <a:lnTo>
                  <a:pt x="72" y="579"/>
                </a:lnTo>
                <a:lnTo>
                  <a:pt x="78" y="472"/>
                </a:lnTo>
                <a:lnTo>
                  <a:pt x="79" y="343"/>
                </a:lnTo>
                <a:lnTo>
                  <a:pt x="89" y="261"/>
                </a:lnTo>
                <a:lnTo>
                  <a:pt x="102" y="176"/>
                </a:lnTo>
                <a:lnTo>
                  <a:pt x="95" y="182"/>
                </a:lnTo>
                <a:lnTo>
                  <a:pt x="75" y="343"/>
                </a:lnTo>
                <a:lnTo>
                  <a:pt x="71" y="516"/>
                </a:lnTo>
                <a:lnTo>
                  <a:pt x="61" y="371"/>
                </a:lnTo>
                <a:lnTo>
                  <a:pt x="48" y="0"/>
                </a:lnTo>
                <a:lnTo>
                  <a:pt x="53" y="245"/>
                </a:lnTo>
                <a:lnTo>
                  <a:pt x="65" y="541"/>
                </a:lnTo>
                <a:lnTo>
                  <a:pt x="62" y="693"/>
                </a:lnTo>
                <a:lnTo>
                  <a:pt x="54" y="570"/>
                </a:lnTo>
                <a:lnTo>
                  <a:pt x="40" y="403"/>
                </a:lnTo>
                <a:lnTo>
                  <a:pt x="6" y="214"/>
                </a:lnTo>
                <a:lnTo>
                  <a:pt x="0" y="207"/>
                </a:lnTo>
                <a:lnTo>
                  <a:pt x="38" y="441"/>
                </a:lnTo>
                <a:lnTo>
                  <a:pt x="53" y="683"/>
                </a:lnTo>
                <a:lnTo>
                  <a:pt x="56" y="856"/>
                </a:lnTo>
                <a:lnTo>
                  <a:pt x="55" y="1115"/>
                </a:lnTo>
                <a:lnTo>
                  <a:pt x="58" y="1171"/>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5" name="Freeform 91">
            <a:extLst>
              <a:ext uri="{FF2B5EF4-FFF2-40B4-BE49-F238E27FC236}">
                <a16:creationId xmlns:a16="http://schemas.microsoft.com/office/drawing/2014/main" id="{0CE3CB71-44DE-0447-A0F5-026B37F38ECB}"/>
              </a:ext>
            </a:extLst>
          </p:cNvPr>
          <p:cNvSpPr>
            <a:spLocks/>
          </p:cNvSpPr>
          <p:nvPr/>
        </p:nvSpPr>
        <p:spPr bwMode="auto">
          <a:xfrm>
            <a:off x="2190750" y="4918075"/>
            <a:ext cx="184150" cy="1239838"/>
          </a:xfrm>
          <a:custGeom>
            <a:avLst/>
            <a:gdLst>
              <a:gd name="T0" fmla="*/ 27 w 116"/>
              <a:gd name="T1" fmla="*/ 780 h 781"/>
              <a:gd name="T2" fmla="*/ 44 w 116"/>
              <a:gd name="T3" fmla="*/ 780 h 781"/>
              <a:gd name="T4" fmla="*/ 41 w 116"/>
              <a:gd name="T5" fmla="*/ 587 h 781"/>
              <a:gd name="T6" fmla="*/ 45 w 116"/>
              <a:gd name="T7" fmla="*/ 409 h 781"/>
              <a:gd name="T8" fmla="*/ 55 w 116"/>
              <a:gd name="T9" fmla="*/ 332 h 781"/>
              <a:gd name="T10" fmla="*/ 80 w 116"/>
              <a:gd name="T11" fmla="*/ 190 h 781"/>
              <a:gd name="T12" fmla="*/ 115 w 116"/>
              <a:gd name="T13" fmla="*/ 116 h 781"/>
              <a:gd name="T14" fmla="*/ 103 w 116"/>
              <a:gd name="T15" fmla="*/ 111 h 781"/>
              <a:gd name="T16" fmla="*/ 77 w 116"/>
              <a:gd name="T17" fmla="*/ 180 h 781"/>
              <a:gd name="T18" fmla="*/ 102 w 116"/>
              <a:gd name="T19" fmla="*/ 64 h 781"/>
              <a:gd name="T20" fmla="*/ 97 w 116"/>
              <a:gd name="T21" fmla="*/ 59 h 781"/>
              <a:gd name="T22" fmla="*/ 48 w 116"/>
              <a:gd name="T23" fmla="*/ 297 h 781"/>
              <a:gd name="T24" fmla="*/ 55 w 116"/>
              <a:gd name="T25" fmla="*/ 204 h 781"/>
              <a:gd name="T26" fmla="*/ 63 w 116"/>
              <a:gd name="T27" fmla="*/ 52 h 781"/>
              <a:gd name="T28" fmla="*/ 59 w 116"/>
              <a:gd name="T29" fmla="*/ 0 h 781"/>
              <a:gd name="T30" fmla="*/ 48 w 116"/>
              <a:gd name="T31" fmla="*/ 209 h 781"/>
              <a:gd name="T32" fmla="*/ 41 w 116"/>
              <a:gd name="T33" fmla="*/ 266 h 781"/>
              <a:gd name="T34" fmla="*/ 34 w 116"/>
              <a:gd name="T35" fmla="*/ 209 h 781"/>
              <a:gd name="T36" fmla="*/ 10 w 116"/>
              <a:gd name="T37" fmla="*/ 140 h 781"/>
              <a:gd name="T38" fmla="*/ 0 w 116"/>
              <a:gd name="T39" fmla="*/ 135 h 781"/>
              <a:gd name="T40" fmla="*/ 26 w 116"/>
              <a:gd name="T41" fmla="*/ 216 h 781"/>
              <a:gd name="T42" fmla="*/ 32 w 116"/>
              <a:gd name="T43" fmla="*/ 354 h 781"/>
              <a:gd name="T44" fmla="*/ 25 w 116"/>
              <a:gd name="T45" fmla="*/ 518 h 781"/>
              <a:gd name="T46" fmla="*/ 24 w 116"/>
              <a:gd name="T47" fmla="*/ 711 h 781"/>
              <a:gd name="T48" fmla="*/ 27 w 116"/>
              <a:gd name="T49" fmla="*/ 78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781">
                <a:moveTo>
                  <a:pt x="27" y="780"/>
                </a:moveTo>
                <a:lnTo>
                  <a:pt x="44" y="780"/>
                </a:lnTo>
                <a:lnTo>
                  <a:pt x="41" y="587"/>
                </a:lnTo>
                <a:lnTo>
                  <a:pt x="45" y="409"/>
                </a:lnTo>
                <a:lnTo>
                  <a:pt x="55" y="332"/>
                </a:lnTo>
                <a:lnTo>
                  <a:pt x="80" y="190"/>
                </a:lnTo>
                <a:lnTo>
                  <a:pt x="115" y="116"/>
                </a:lnTo>
                <a:lnTo>
                  <a:pt x="103" y="111"/>
                </a:lnTo>
                <a:lnTo>
                  <a:pt x="77" y="180"/>
                </a:lnTo>
                <a:lnTo>
                  <a:pt x="102" y="64"/>
                </a:lnTo>
                <a:lnTo>
                  <a:pt x="97" y="59"/>
                </a:lnTo>
                <a:lnTo>
                  <a:pt x="48" y="297"/>
                </a:lnTo>
                <a:lnTo>
                  <a:pt x="55" y="204"/>
                </a:lnTo>
                <a:lnTo>
                  <a:pt x="63" y="52"/>
                </a:lnTo>
                <a:lnTo>
                  <a:pt x="59" y="0"/>
                </a:lnTo>
                <a:lnTo>
                  <a:pt x="48" y="209"/>
                </a:lnTo>
                <a:lnTo>
                  <a:pt x="41" y="266"/>
                </a:lnTo>
                <a:lnTo>
                  <a:pt x="34" y="209"/>
                </a:lnTo>
                <a:lnTo>
                  <a:pt x="10" y="140"/>
                </a:lnTo>
                <a:lnTo>
                  <a:pt x="0" y="135"/>
                </a:lnTo>
                <a:lnTo>
                  <a:pt x="26" y="216"/>
                </a:lnTo>
                <a:lnTo>
                  <a:pt x="32" y="354"/>
                </a:lnTo>
                <a:lnTo>
                  <a:pt x="25" y="518"/>
                </a:lnTo>
                <a:lnTo>
                  <a:pt x="24" y="711"/>
                </a:lnTo>
                <a:lnTo>
                  <a:pt x="27" y="780"/>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118876" name="Group 92">
            <a:extLst>
              <a:ext uri="{FF2B5EF4-FFF2-40B4-BE49-F238E27FC236}">
                <a16:creationId xmlns:a16="http://schemas.microsoft.com/office/drawing/2014/main" id="{61B8121B-85D6-474F-BA36-1D28A3D816EA}"/>
              </a:ext>
            </a:extLst>
          </p:cNvPr>
          <p:cNvGrpSpPr>
            <a:grpSpLocks/>
          </p:cNvGrpSpPr>
          <p:nvPr/>
        </p:nvGrpSpPr>
        <p:grpSpPr bwMode="auto">
          <a:xfrm>
            <a:off x="1238250" y="2324100"/>
            <a:ext cx="7507288" cy="3090863"/>
            <a:chOff x="780" y="1464"/>
            <a:chExt cx="4729" cy="1947"/>
          </a:xfrm>
        </p:grpSpPr>
        <p:grpSp>
          <p:nvGrpSpPr>
            <p:cNvPr id="118877" name="Group 93">
              <a:extLst>
                <a:ext uri="{FF2B5EF4-FFF2-40B4-BE49-F238E27FC236}">
                  <a16:creationId xmlns:a16="http://schemas.microsoft.com/office/drawing/2014/main" id="{0667C4BF-1BE3-0546-8C54-027170BB113F}"/>
                </a:ext>
              </a:extLst>
            </p:cNvPr>
            <p:cNvGrpSpPr>
              <a:grpSpLocks/>
            </p:cNvGrpSpPr>
            <p:nvPr/>
          </p:nvGrpSpPr>
          <p:grpSpPr bwMode="auto">
            <a:xfrm>
              <a:off x="780" y="1464"/>
              <a:ext cx="177" cy="143"/>
              <a:chOff x="780" y="1464"/>
              <a:chExt cx="177" cy="143"/>
            </a:xfrm>
          </p:grpSpPr>
          <p:sp>
            <p:nvSpPr>
              <p:cNvPr id="118878" name="Freeform 94">
                <a:extLst>
                  <a:ext uri="{FF2B5EF4-FFF2-40B4-BE49-F238E27FC236}">
                    <a16:creationId xmlns:a16="http://schemas.microsoft.com/office/drawing/2014/main" id="{10960C5E-232D-3B45-8CAC-247D90C32682}"/>
                  </a:ext>
                </a:extLst>
              </p:cNvPr>
              <p:cNvSpPr>
                <a:spLocks/>
              </p:cNvSpPr>
              <p:nvPr/>
            </p:nvSpPr>
            <p:spPr bwMode="auto">
              <a:xfrm>
                <a:off x="838" y="1514"/>
                <a:ext cx="59" cy="77"/>
              </a:xfrm>
              <a:custGeom>
                <a:avLst/>
                <a:gdLst>
                  <a:gd name="T0" fmla="*/ 13 w 59"/>
                  <a:gd name="T1" fmla="*/ 0 h 77"/>
                  <a:gd name="T2" fmla="*/ 11 w 59"/>
                  <a:gd name="T3" fmla="*/ 0 h 77"/>
                  <a:gd name="T4" fmla="*/ 10 w 59"/>
                  <a:gd name="T5" fmla="*/ 0 h 77"/>
                  <a:gd name="T6" fmla="*/ 8 w 59"/>
                  <a:gd name="T7" fmla="*/ 1 h 77"/>
                  <a:gd name="T8" fmla="*/ 6 w 59"/>
                  <a:gd name="T9" fmla="*/ 1 h 77"/>
                  <a:gd name="T10" fmla="*/ 5 w 59"/>
                  <a:gd name="T11" fmla="*/ 2 h 77"/>
                  <a:gd name="T12" fmla="*/ 3 w 59"/>
                  <a:gd name="T13" fmla="*/ 4 h 77"/>
                  <a:gd name="T14" fmla="*/ 3 w 59"/>
                  <a:gd name="T15" fmla="*/ 7 h 77"/>
                  <a:gd name="T16" fmla="*/ 1 w 59"/>
                  <a:gd name="T17" fmla="*/ 8 h 77"/>
                  <a:gd name="T18" fmla="*/ 2 w 59"/>
                  <a:gd name="T19" fmla="*/ 10 h 77"/>
                  <a:gd name="T20" fmla="*/ 2 w 59"/>
                  <a:gd name="T21" fmla="*/ 11 h 77"/>
                  <a:gd name="T22" fmla="*/ 0 w 59"/>
                  <a:gd name="T23" fmla="*/ 55 h 77"/>
                  <a:gd name="T24" fmla="*/ 0 w 59"/>
                  <a:gd name="T25" fmla="*/ 57 h 77"/>
                  <a:gd name="T26" fmla="*/ 0 w 59"/>
                  <a:gd name="T27" fmla="*/ 59 h 77"/>
                  <a:gd name="T28" fmla="*/ 1 w 59"/>
                  <a:gd name="T29" fmla="*/ 62 h 77"/>
                  <a:gd name="T30" fmla="*/ 2 w 59"/>
                  <a:gd name="T31" fmla="*/ 63 h 77"/>
                  <a:gd name="T32" fmla="*/ 2 w 59"/>
                  <a:gd name="T33" fmla="*/ 65 h 77"/>
                  <a:gd name="T34" fmla="*/ 5 w 59"/>
                  <a:gd name="T35" fmla="*/ 65 h 77"/>
                  <a:gd name="T36" fmla="*/ 5 w 59"/>
                  <a:gd name="T37" fmla="*/ 67 h 77"/>
                  <a:gd name="T38" fmla="*/ 6 w 59"/>
                  <a:gd name="T39" fmla="*/ 69 h 77"/>
                  <a:gd name="T40" fmla="*/ 8 w 59"/>
                  <a:gd name="T41" fmla="*/ 69 h 77"/>
                  <a:gd name="T42" fmla="*/ 10 w 59"/>
                  <a:gd name="T43" fmla="*/ 69 h 77"/>
                  <a:gd name="T44" fmla="*/ 44 w 59"/>
                  <a:gd name="T45" fmla="*/ 75 h 77"/>
                  <a:gd name="T46" fmla="*/ 46 w 59"/>
                  <a:gd name="T47" fmla="*/ 75 h 77"/>
                  <a:gd name="T48" fmla="*/ 48 w 59"/>
                  <a:gd name="T49" fmla="*/ 75 h 77"/>
                  <a:gd name="T50" fmla="*/ 49 w 59"/>
                  <a:gd name="T51" fmla="*/ 73 h 77"/>
                  <a:gd name="T52" fmla="*/ 51 w 59"/>
                  <a:gd name="T53" fmla="*/ 73 h 77"/>
                  <a:gd name="T54" fmla="*/ 52 w 59"/>
                  <a:gd name="T55" fmla="*/ 72 h 77"/>
                  <a:gd name="T56" fmla="*/ 53 w 59"/>
                  <a:gd name="T57" fmla="*/ 69 h 77"/>
                  <a:gd name="T58" fmla="*/ 54 w 59"/>
                  <a:gd name="T59" fmla="*/ 69 h 77"/>
                  <a:gd name="T60" fmla="*/ 54 w 59"/>
                  <a:gd name="T61" fmla="*/ 67 h 77"/>
                  <a:gd name="T62" fmla="*/ 56 w 59"/>
                  <a:gd name="T63" fmla="*/ 66 h 77"/>
                  <a:gd name="T64" fmla="*/ 56 w 59"/>
                  <a:gd name="T65" fmla="*/ 63 h 77"/>
                  <a:gd name="T66" fmla="*/ 58 w 59"/>
                  <a:gd name="T67" fmla="*/ 20 h 77"/>
                  <a:gd name="T68" fmla="*/ 58 w 59"/>
                  <a:gd name="T69" fmla="*/ 18 h 77"/>
                  <a:gd name="T70" fmla="*/ 57 w 59"/>
                  <a:gd name="T71" fmla="*/ 16 h 77"/>
                  <a:gd name="T72" fmla="*/ 56 w 59"/>
                  <a:gd name="T73" fmla="*/ 14 h 77"/>
                  <a:gd name="T74" fmla="*/ 56 w 59"/>
                  <a:gd name="T75" fmla="*/ 12 h 77"/>
                  <a:gd name="T76" fmla="*/ 54 w 59"/>
                  <a:gd name="T77" fmla="*/ 10 h 77"/>
                  <a:gd name="T78" fmla="*/ 52 w 59"/>
                  <a:gd name="T79" fmla="*/ 9 h 77"/>
                  <a:gd name="T80" fmla="*/ 52 w 59"/>
                  <a:gd name="T81" fmla="*/ 8 h 77"/>
                  <a:gd name="T82" fmla="*/ 50 w 59"/>
                  <a:gd name="T83" fmla="*/ 6 h 77"/>
                  <a:gd name="T84" fmla="*/ 48 w 59"/>
                  <a:gd name="T85" fmla="*/ 6 h 77"/>
                  <a:gd name="T86" fmla="*/ 46 w 59"/>
                  <a:gd name="T8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77">
                    <a:moveTo>
                      <a:pt x="46" y="6"/>
                    </a:moveTo>
                    <a:lnTo>
                      <a:pt x="13" y="0"/>
                    </a:lnTo>
                    <a:lnTo>
                      <a:pt x="13" y="0"/>
                    </a:lnTo>
                    <a:lnTo>
                      <a:pt x="13" y="0"/>
                    </a:lnTo>
                    <a:lnTo>
                      <a:pt x="11" y="0"/>
                    </a:lnTo>
                    <a:lnTo>
                      <a:pt x="11" y="0"/>
                    </a:lnTo>
                    <a:lnTo>
                      <a:pt x="11" y="0"/>
                    </a:lnTo>
                    <a:lnTo>
                      <a:pt x="10" y="0"/>
                    </a:lnTo>
                    <a:lnTo>
                      <a:pt x="10" y="0"/>
                    </a:lnTo>
                    <a:lnTo>
                      <a:pt x="9" y="0"/>
                    </a:lnTo>
                    <a:lnTo>
                      <a:pt x="8" y="0"/>
                    </a:lnTo>
                    <a:lnTo>
                      <a:pt x="8" y="1"/>
                    </a:lnTo>
                    <a:lnTo>
                      <a:pt x="7" y="2"/>
                    </a:lnTo>
                    <a:lnTo>
                      <a:pt x="6" y="1"/>
                    </a:lnTo>
                    <a:lnTo>
                      <a:pt x="6" y="1"/>
                    </a:lnTo>
                    <a:lnTo>
                      <a:pt x="6" y="2"/>
                    </a:lnTo>
                    <a:lnTo>
                      <a:pt x="5" y="2"/>
                    </a:lnTo>
                    <a:lnTo>
                      <a:pt x="5" y="2"/>
                    </a:lnTo>
                    <a:lnTo>
                      <a:pt x="4" y="3"/>
                    </a:lnTo>
                    <a:lnTo>
                      <a:pt x="4" y="4"/>
                    </a:lnTo>
                    <a:lnTo>
                      <a:pt x="3" y="4"/>
                    </a:lnTo>
                    <a:lnTo>
                      <a:pt x="3" y="5"/>
                    </a:lnTo>
                    <a:lnTo>
                      <a:pt x="4" y="6"/>
                    </a:lnTo>
                    <a:lnTo>
                      <a:pt x="3" y="7"/>
                    </a:lnTo>
                    <a:lnTo>
                      <a:pt x="3" y="7"/>
                    </a:lnTo>
                    <a:lnTo>
                      <a:pt x="3" y="8"/>
                    </a:lnTo>
                    <a:lnTo>
                      <a:pt x="1" y="8"/>
                    </a:lnTo>
                    <a:lnTo>
                      <a:pt x="2" y="8"/>
                    </a:lnTo>
                    <a:lnTo>
                      <a:pt x="1" y="10"/>
                    </a:lnTo>
                    <a:lnTo>
                      <a:pt x="2" y="10"/>
                    </a:lnTo>
                    <a:lnTo>
                      <a:pt x="1" y="10"/>
                    </a:lnTo>
                    <a:lnTo>
                      <a:pt x="2" y="11"/>
                    </a:lnTo>
                    <a:lnTo>
                      <a:pt x="2" y="11"/>
                    </a:lnTo>
                    <a:lnTo>
                      <a:pt x="0" y="13"/>
                    </a:lnTo>
                    <a:lnTo>
                      <a:pt x="0" y="55"/>
                    </a:lnTo>
                    <a:lnTo>
                      <a:pt x="0" y="55"/>
                    </a:lnTo>
                    <a:lnTo>
                      <a:pt x="0" y="55"/>
                    </a:lnTo>
                    <a:lnTo>
                      <a:pt x="0" y="57"/>
                    </a:lnTo>
                    <a:lnTo>
                      <a:pt x="0" y="57"/>
                    </a:lnTo>
                    <a:lnTo>
                      <a:pt x="0" y="58"/>
                    </a:lnTo>
                    <a:lnTo>
                      <a:pt x="0" y="58"/>
                    </a:lnTo>
                    <a:lnTo>
                      <a:pt x="0" y="59"/>
                    </a:lnTo>
                    <a:lnTo>
                      <a:pt x="1" y="60"/>
                    </a:lnTo>
                    <a:lnTo>
                      <a:pt x="1" y="61"/>
                    </a:lnTo>
                    <a:lnTo>
                      <a:pt x="1" y="62"/>
                    </a:lnTo>
                    <a:lnTo>
                      <a:pt x="1" y="61"/>
                    </a:lnTo>
                    <a:lnTo>
                      <a:pt x="1" y="63"/>
                    </a:lnTo>
                    <a:lnTo>
                      <a:pt x="2" y="63"/>
                    </a:lnTo>
                    <a:lnTo>
                      <a:pt x="2" y="64"/>
                    </a:lnTo>
                    <a:lnTo>
                      <a:pt x="2" y="64"/>
                    </a:lnTo>
                    <a:lnTo>
                      <a:pt x="2" y="65"/>
                    </a:lnTo>
                    <a:lnTo>
                      <a:pt x="3" y="65"/>
                    </a:lnTo>
                    <a:lnTo>
                      <a:pt x="3" y="65"/>
                    </a:lnTo>
                    <a:lnTo>
                      <a:pt x="5" y="65"/>
                    </a:lnTo>
                    <a:lnTo>
                      <a:pt x="4" y="67"/>
                    </a:lnTo>
                    <a:lnTo>
                      <a:pt x="5" y="67"/>
                    </a:lnTo>
                    <a:lnTo>
                      <a:pt x="5" y="67"/>
                    </a:lnTo>
                    <a:lnTo>
                      <a:pt x="5" y="67"/>
                    </a:lnTo>
                    <a:lnTo>
                      <a:pt x="6" y="69"/>
                    </a:lnTo>
                    <a:lnTo>
                      <a:pt x="6" y="69"/>
                    </a:lnTo>
                    <a:lnTo>
                      <a:pt x="8" y="69"/>
                    </a:lnTo>
                    <a:lnTo>
                      <a:pt x="8" y="69"/>
                    </a:lnTo>
                    <a:lnTo>
                      <a:pt x="8" y="69"/>
                    </a:lnTo>
                    <a:lnTo>
                      <a:pt x="9" y="69"/>
                    </a:lnTo>
                    <a:lnTo>
                      <a:pt x="9" y="69"/>
                    </a:lnTo>
                    <a:lnTo>
                      <a:pt x="10" y="69"/>
                    </a:lnTo>
                    <a:lnTo>
                      <a:pt x="10" y="71"/>
                    </a:lnTo>
                    <a:lnTo>
                      <a:pt x="43" y="75"/>
                    </a:lnTo>
                    <a:lnTo>
                      <a:pt x="44" y="75"/>
                    </a:lnTo>
                    <a:lnTo>
                      <a:pt x="45" y="75"/>
                    </a:lnTo>
                    <a:lnTo>
                      <a:pt x="46" y="75"/>
                    </a:lnTo>
                    <a:lnTo>
                      <a:pt x="46" y="75"/>
                    </a:lnTo>
                    <a:lnTo>
                      <a:pt x="47" y="76"/>
                    </a:lnTo>
                    <a:lnTo>
                      <a:pt x="47" y="76"/>
                    </a:lnTo>
                    <a:lnTo>
                      <a:pt x="48" y="75"/>
                    </a:lnTo>
                    <a:lnTo>
                      <a:pt x="49" y="75"/>
                    </a:lnTo>
                    <a:lnTo>
                      <a:pt x="49" y="75"/>
                    </a:lnTo>
                    <a:lnTo>
                      <a:pt x="49" y="73"/>
                    </a:lnTo>
                    <a:lnTo>
                      <a:pt x="50" y="73"/>
                    </a:lnTo>
                    <a:lnTo>
                      <a:pt x="50" y="73"/>
                    </a:lnTo>
                    <a:lnTo>
                      <a:pt x="51" y="73"/>
                    </a:lnTo>
                    <a:lnTo>
                      <a:pt x="51" y="73"/>
                    </a:lnTo>
                    <a:lnTo>
                      <a:pt x="52" y="73"/>
                    </a:lnTo>
                    <a:lnTo>
                      <a:pt x="52" y="72"/>
                    </a:lnTo>
                    <a:lnTo>
                      <a:pt x="52" y="72"/>
                    </a:lnTo>
                    <a:lnTo>
                      <a:pt x="53" y="71"/>
                    </a:lnTo>
                    <a:lnTo>
                      <a:pt x="53" y="69"/>
                    </a:lnTo>
                    <a:lnTo>
                      <a:pt x="54" y="69"/>
                    </a:lnTo>
                    <a:lnTo>
                      <a:pt x="54" y="69"/>
                    </a:lnTo>
                    <a:lnTo>
                      <a:pt x="54" y="69"/>
                    </a:lnTo>
                    <a:lnTo>
                      <a:pt x="54" y="68"/>
                    </a:lnTo>
                    <a:lnTo>
                      <a:pt x="54" y="67"/>
                    </a:lnTo>
                    <a:lnTo>
                      <a:pt x="54" y="67"/>
                    </a:lnTo>
                    <a:lnTo>
                      <a:pt x="54" y="67"/>
                    </a:lnTo>
                    <a:lnTo>
                      <a:pt x="55" y="67"/>
                    </a:lnTo>
                    <a:lnTo>
                      <a:pt x="56" y="66"/>
                    </a:lnTo>
                    <a:lnTo>
                      <a:pt x="56" y="65"/>
                    </a:lnTo>
                    <a:lnTo>
                      <a:pt x="56" y="63"/>
                    </a:lnTo>
                    <a:lnTo>
                      <a:pt x="56" y="63"/>
                    </a:lnTo>
                    <a:lnTo>
                      <a:pt x="56" y="63"/>
                    </a:lnTo>
                    <a:lnTo>
                      <a:pt x="57" y="21"/>
                    </a:lnTo>
                    <a:lnTo>
                      <a:pt x="58" y="20"/>
                    </a:lnTo>
                    <a:lnTo>
                      <a:pt x="57" y="20"/>
                    </a:lnTo>
                    <a:lnTo>
                      <a:pt x="57" y="18"/>
                    </a:lnTo>
                    <a:lnTo>
                      <a:pt x="58" y="18"/>
                    </a:lnTo>
                    <a:lnTo>
                      <a:pt x="57" y="17"/>
                    </a:lnTo>
                    <a:lnTo>
                      <a:pt x="57" y="16"/>
                    </a:lnTo>
                    <a:lnTo>
                      <a:pt x="57" y="16"/>
                    </a:lnTo>
                    <a:lnTo>
                      <a:pt x="56" y="16"/>
                    </a:lnTo>
                    <a:lnTo>
                      <a:pt x="57" y="15"/>
                    </a:lnTo>
                    <a:lnTo>
                      <a:pt x="56" y="14"/>
                    </a:lnTo>
                    <a:lnTo>
                      <a:pt x="56" y="14"/>
                    </a:lnTo>
                    <a:lnTo>
                      <a:pt x="56" y="13"/>
                    </a:lnTo>
                    <a:lnTo>
                      <a:pt x="56" y="12"/>
                    </a:lnTo>
                    <a:lnTo>
                      <a:pt x="55" y="11"/>
                    </a:lnTo>
                    <a:lnTo>
                      <a:pt x="56" y="12"/>
                    </a:lnTo>
                    <a:lnTo>
                      <a:pt x="54" y="10"/>
                    </a:lnTo>
                    <a:lnTo>
                      <a:pt x="54" y="10"/>
                    </a:lnTo>
                    <a:lnTo>
                      <a:pt x="54" y="9"/>
                    </a:lnTo>
                    <a:lnTo>
                      <a:pt x="52" y="9"/>
                    </a:lnTo>
                    <a:lnTo>
                      <a:pt x="54" y="8"/>
                    </a:lnTo>
                    <a:lnTo>
                      <a:pt x="53" y="8"/>
                    </a:lnTo>
                    <a:lnTo>
                      <a:pt x="52" y="8"/>
                    </a:lnTo>
                    <a:lnTo>
                      <a:pt x="52" y="8"/>
                    </a:lnTo>
                    <a:lnTo>
                      <a:pt x="51" y="8"/>
                    </a:lnTo>
                    <a:lnTo>
                      <a:pt x="50" y="6"/>
                    </a:lnTo>
                    <a:lnTo>
                      <a:pt x="49" y="6"/>
                    </a:lnTo>
                    <a:lnTo>
                      <a:pt x="49" y="6"/>
                    </a:lnTo>
                    <a:lnTo>
                      <a:pt x="48" y="6"/>
                    </a:lnTo>
                    <a:lnTo>
                      <a:pt x="47" y="5"/>
                    </a:lnTo>
                    <a:lnTo>
                      <a:pt x="46" y="5"/>
                    </a:lnTo>
                    <a:lnTo>
                      <a:pt x="46" y="6"/>
                    </a:lnTo>
                    <a:lnTo>
                      <a:pt x="46" y="6"/>
                    </a:lnTo>
                  </a:path>
                </a:pathLst>
              </a:custGeom>
              <a:solidFill>
                <a:srgbClr val="FFFFFF"/>
              </a:solidFill>
              <a:ln w="12700" cap="rnd"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79" name="Freeform 95">
                <a:extLst>
                  <a:ext uri="{FF2B5EF4-FFF2-40B4-BE49-F238E27FC236}">
                    <a16:creationId xmlns:a16="http://schemas.microsoft.com/office/drawing/2014/main" id="{6C33A15D-C9FF-6F4D-8023-25330211F530}"/>
                  </a:ext>
                </a:extLst>
              </p:cNvPr>
              <p:cNvSpPr>
                <a:spLocks/>
              </p:cNvSpPr>
              <p:nvPr/>
            </p:nvSpPr>
            <p:spPr bwMode="auto">
              <a:xfrm>
                <a:off x="901" y="1482"/>
                <a:ext cx="56" cy="125"/>
              </a:xfrm>
              <a:custGeom>
                <a:avLst/>
                <a:gdLst>
                  <a:gd name="T0" fmla="*/ 55 w 56"/>
                  <a:gd name="T1" fmla="*/ 8 h 125"/>
                  <a:gd name="T2" fmla="*/ 4 w 56"/>
                  <a:gd name="T3" fmla="*/ 0 h 125"/>
                  <a:gd name="T4" fmla="*/ 0 w 56"/>
                  <a:gd name="T5" fmla="*/ 116 h 125"/>
                  <a:gd name="T6" fmla="*/ 51 w 56"/>
                  <a:gd name="T7" fmla="*/ 124 h 125"/>
                  <a:gd name="T8" fmla="*/ 55 w 56"/>
                  <a:gd name="T9" fmla="*/ 8 h 125"/>
                </a:gdLst>
                <a:ahLst/>
                <a:cxnLst>
                  <a:cxn ang="0">
                    <a:pos x="T0" y="T1"/>
                  </a:cxn>
                  <a:cxn ang="0">
                    <a:pos x="T2" y="T3"/>
                  </a:cxn>
                  <a:cxn ang="0">
                    <a:pos x="T4" y="T5"/>
                  </a:cxn>
                  <a:cxn ang="0">
                    <a:pos x="T6" y="T7"/>
                  </a:cxn>
                  <a:cxn ang="0">
                    <a:pos x="T8" y="T9"/>
                  </a:cxn>
                </a:cxnLst>
                <a:rect l="0" t="0" r="r" b="b"/>
                <a:pathLst>
                  <a:path w="56" h="125">
                    <a:moveTo>
                      <a:pt x="55" y="8"/>
                    </a:moveTo>
                    <a:lnTo>
                      <a:pt x="4" y="0"/>
                    </a:lnTo>
                    <a:lnTo>
                      <a:pt x="0" y="116"/>
                    </a:lnTo>
                    <a:lnTo>
                      <a:pt x="51" y="124"/>
                    </a:lnTo>
                    <a:lnTo>
                      <a:pt x="55" y="8"/>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0" name="Freeform 96">
                <a:extLst>
                  <a:ext uri="{FF2B5EF4-FFF2-40B4-BE49-F238E27FC236}">
                    <a16:creationId xmlns:a16="http://schemas.microsoft.com/office/drawing/2014/main" id="{14E091C1-461C-7C44-9255-7B2FECF21FAD}"/>
                  </a:ext>
                </a:extLst>
              </p:cNvPr>
              <p:cNvSpPr>
                <a:spLocks/>
              </p:cNvSpPr>
              <p:nvPr/>
            </p:nvSpPr>
            <p:spPr bwMode="auto">
              <a:xfrm>
                <a:off x="780" y="1464"/>
                <a:ext cx="54" cy="125"/>
              </a:xfrm>
              <a:custGeom>
                <a:avLst/>
                <a:gdLst>
                  <a:gd name="T0" fmla="*/ 53 w 54"/>
                  <a:gd name="T1" fmla="*/ 8 h 125"/>
                  <a:gd name="T2" fmla="*/ 3 w 54"/>
                  <a:gd name="T3" fmla="*/ 0 h 125"/>
                  <a:gd name="T4" fmla="*/ 0 w 54"/>
                  <a:gd name="T5" fmla="*/ 116 h 125"/>
                  <a:gd name="T6" fmla="*/ 49 w 54"/>
                  <a:gd name="T7" fmla="*/ 124 h 125"/>
                  <a:gd name="T8" fmla="*/ 53 w 54"/>
                  <a:gd name="T9" fmla="*/ 8 h 125"/>
                </a:gdLst>
                <a:ahLst/>
                <a:cxnLst>
                  <a:cxn ang="0">
                    <a:pos x="T0" y="T1"/>
                  </a:cxn>
                  <a:cxn ang="0">
                    <a:pos x="T2" y="T3"/>
                  </a:cxn>
                  <a:cxn ang="0">
                    <a:pos x="T4" y="T5"/>
                  </a:cxn>
                  <a:cxn ang="0">
                    <a:pos x="T6" y="T7"/>
                  </a:cxn>
                  <a:cxn ang="0">
                    <a:pos x="T8" y="T9"/>
                  </a:cxn>
                </a:cxnLst>
                <a:rect l="0" t="0" r="r" b="b"/>
                <a:pathLst>
                  <a:path w="54" h="125">
                    <a:moveTo>
                      <a:pt x="53" y="8"/>
                    </a:moveTo>
                    <a:lnTo>
                      <a:pt x="3" y="0"/>
                    </a:lnTo>
                    <a:lnTo>
                      <a:pt x="0" y="116"/>
                    </a:lnTo>
                    <a:lnTo>
                      <a:pt x="49" y="124"/>
                    </a:lnTo>
                    <a:lnTo>
                      <a:pt x="53" y="8"/>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1" name="Freeform 97">
                <a:extLst>
                  <a:ext uri="{FF2B5EF4-FFF2-40B4-BE49-F238E27FC236}">
                    <a16:creationId xmlns:a16="http://schemas.microsoft.com/office/drawing/2014/main" id="{AFBB2550-6354-D54A-ACCA-2EB3D894B1BE}"/>
                  </a:ext>
                </a:extLst>
              </p:cNvPr>
              <p:cNvSpPr>
                <a:spLocks/>
              </p:cNvSpPr>
              <p:nvPr/>
            </p:nvSpPr>
            <p:spPr bwMode="auto">
              <a:xfrm>
                <a:off x="835" y="1499"/>
                <a:ext cx="40" cy="17"/>
              </a:xfrm>
              <a:custGeom>
                <a:avLst/>
                <a:gdLst>
                  <a:gd name="T0" fmla="*/ 39 w 40"/>
                  <a:gd name="T1" fmla="*/ 16 h 17"/>
                  <a:gd name="T2" fmla="*/ 7 w 40"/>
                  <a:gd name="T3" fmla="*/ 0 h 17"/>
                  <a:gd name="T4" fmla="*/ 7 w 40"/>
                  <a:gd name="T5" fmla="*/ 0 h 17"/>
                  <a:gd name="T6" fmla="*/ 6 w 40"/>
                  <a:gd name="T7" fmla="*/ 3 h 17"/>
                  <a:gd name="T8" fmla="*/ 6 w 40"/>
                  <a:gd name="T9" fmla="*/ 3 h 17"/>
                  <a:gd name="T10" fmla="*/ 6 w 40"/>
                  <a:gd name="T11" fmla="*/ 3 h 17"/>
                  <a:gd name="T12" fmla="*/ 6 w 40"/>
                  <a:gd name="T13" fmla="*/ 3 h 17"/>
                  <a:gd name="T14" fmla="*/ 5 w 40"/>
                  <a:gd name="T15" fmla="*/ 2 h 17"/>
                  <a:gd name="T16" fmla="*/ 5 w 40"/>
                  <a:gd name="T17" fmla="*/ 6 h 17"/>
                  <a:gd name="T18" fmla="*/ 5 w 40"/>
                  <a:gd name="T19" fmla="*/ 6 h 17"/>
                  <a:gd name="T20" fmla="*/ 5 w 40"/>
                  <a:gd name="T21" fmla="*/ 6 h 17"/>
                  <a:gd name="T22" fmla="*/ 5 w 40"/>
                  <a:gd name="T23" fmla="*/ 0 h 17"/>
                  <a:gd name="T24" fmla="*/ 4 w 40"/>
                  <a:gd name="T25" fmla="*/ 6 h 17"/>
                  <a:gd name="T26" fmla="*/ 3 w 40"/>
                  <a:gd name="T27" fmla="*/ 5 h 17"/>
                  <a:gd name="T28" fmla="*/ 3 w 40"/>
                  <a:gd name="T29" fmla="*/ 5 h 17"/>
                  <a:gd name="T30" fmla="*/ 3 w 40"/>
                  <a:gd name="T31" fmla="*/ 5 h 17"/>
                  <a:gd name="T32" fmla="*/ 3 w 40"/>
                  <a:gd name="T33" fmla="*/ 4 h 17"/>
                  <a:gd name="T34" fmla="*/ 2 w 40"/>
                  <a:gd name="T35" fmla="*/ 8 h 17"/>
                  <a:gd name="T36" fmla="*/ 1 w 40"/>
                  <a:gd name="T37" fmla="*/ 8 h 17"/>
                  <a:gd name="T38" fmla="*/ 1 w 40"/>
                  <a:gd name="T39" fmla="*/ 8 h 17"/>
                  <a:gd name="T40" fmla="*/ 1 w 40"/>
                  <a:gd name="T41" fmla="*/ 8 h 17"/>
                  <a:gd name="T42" fmla="*/ 0 w 40"/>
                  <a:gd name="T43" fmla="*/ 8 h 17"/>
                  <a:gd name="T44" fmla="*/ 1 w 40"/>
                  <a:gd name="T45" fmla="*/ 8 h 17"/>
                  <a:gd name="T46" fmla="*/ 1 w 40"/>
                  <a:gd name="T47" fmla="*/ 10 h 17"/>
                  <a:gd name="T48" fmla="*/ 0 w 40"/>
                  <a:gd name="T49" fmla="*/ 13 h 17"/>
                  <a:gd name="T50" fmla="*/ 1 w 40"/>
                  <a:gd name="T51" fmla="*/ 10 h 17"/>
                  <a:gd name="T52" fmla="*/ 0 w 40"/>
                  <a:gd name="T53" fmla="*/ 13 h 17"/>
                  <a:gd name="T54" fmla="*/ 0 w 40"/>
                  <a:gd name="T55" fmla="*/ 12 h 17"/>
                  <a:gd name="T56" fmla="*/ 0 w 40"/>
                  <a:gd name="T57" fmla="*/ 12 h 17"/>
                  <a:gd name="T58" fmla="*/ 0 w 40"/>
                  <a:gd name="T5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7">
                    <a:moveTo>
                      <a:pt x="39" y="16"/>
                    </a:moveTo>
                    <a:lnTo>
                      <a:pt x="7" y="0"/>
                    </a:lnTo>
                    <a:lnTo>
                      <a:pt x="7" y="0"/>
                    </a:lnTo>
                    <a:lnTo>
                      <a:pt x="6" y="3"/>
                    </a:lnTo>
                    <a:lnTo>
                      <a:pt x="6" y="3"/>
                    </a:lnTo>
                    <a:lnTo>
                      <a:pt x="6" y="3"/>
                    </a:lnTo>
                    <a:lnTo>
                      <a:pt x="6" y="3"/>
                    </a:lnTo>
                    <a:lnTo>
                      <a:pt x="5" y="2"/>
                    </a:lnTo>
                    <a:lnTo>
                      <a:pt x="5" y="6"/>
                    </a:lnTo>
                    <a:lnTo>
                      <a:pt x="5" y="6"/>
                    </a:lnTo>
                    <a:lnTo>
                      <a:pt x="5" y="6"/>
                    </a:lnTo>
                    <a:lnTo>
                      <a:pt x="5" y="0"/>
                    </a:lnTo>
                    <a:lnTo>
                      <a:pt x="4" y="6"/>
                    </a:lnTo>
                    <a:lnTo>
                      <a:pt x="3" y="5"/>
                    </a:lnTo>
                    <a:lnTo>
                      <a:pt x="3" y="5"/>
                    </a:lnTo>
                    <a:lnTo>
                      <a:pt x="3" y="5"/>
                    </a:lnTo>
                    <a:lnTo>
                      <a:pt x="3" y="4"/>
                    </a:lnTo>
                    <a:lnTo>
                      <a:pt x="2" y="8"/>
                    </a:lnTo>
                    <a:lnTo>
                      <a:pt x="1" y="8"/>
                    </a:lnTo>
                    <a:lnTo>
                      <a:pt x="1" y="8"/>
                    </a:lnTo>
                    <a:lnTo>
                      <a:pt x="1" y="8"/>
                    </a:lnTo>
                    <a:lnTo>
                      <a:pt x="0" y="8"/>
                    </a:lnTo>
                    <a:lnTo>
                      <a:pt x="1" y="8"/>
                    </a:lnTo>
                    <a:lnTo>
                      <a:pt x="1" y="10"/>
                    </a:lnTo>
                    <a:lnTo>
                      <a:pt x="0" y="13"/>
                    </a:lnTo>
                    <a:lnTo>
                      <a:pt x="1" y="10"/>
                    </a:lnTo>
                    <a:lnTo>
                      <a:pt x="0" y="13"/>
                    </a:lnTo>
                    <a:lnTo>
                      <a:pt x="0" y="12"/>
                    </a:lnTo>
                    <a:lnTo>
                      <a:pt x="0" y="12"/>
                    </a:lnTo>
                    <a:lnTo>
                      <a:pt x="0" y="1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2" name="Freeform 98">
                <a:extLst>
                  <a:ext uri="{FF2B5EF4-FFF2-40B4-BE49-F238E27FC236}">
                    <a16:creationId xmlns:a16="http://schemas.microsoft.com/office/drawing/2014/main" id="{5B632360-CE51-5741-8D96-E497C99EF298}"/>
                  </a:ext>
                </a:extLst>
              </p:cNvPr>
              <p:cNvSpPr>
                <a:spLocks/>
              </p:cNvSpPr>
              <p:nvPr/>
            </p:nvSpPr>
            <p:spPr bwMode="auto">
              <a:xfrm>
                <a:off x="850" y="1540"/>
                <a:ext cx="28" cy="30"/>
              </a:xfrm>
              <a:custGeom>
                <a:avLst/>
                <a:gdLst>
                  <a:gd name="T0" fmla="*/ 25 w 28"/>
                  <a:gd name="T1" fmla="*/ 5 h 30"/>
                  <a:gd name="T2" fmla="*/ 25 w 28"/>
                  <a:gd name="T3" fmla="*/ 4 h 30"/>
                  <a:gd name="T4" fmla="*/ 25 w 28"/>
                  <a:gd name="T5" fmla="*/ 4 h 30"/>
                  <a:gd name="T6" fmla="*/ 25 w 28"/>
                  <a:gd name="T7" fmla="*/ 4 h 30"/>
                  <a:gd name="T8" fmla="*/ 23 w 28"/>
                  <a:gd name="T9" fmla="*/ 3 h 30"/>
                  <a:gd name="T10" fmla="*/ 23 w 28"/>
                  <a:gd name="T11" fmla="*/ 3 h 30"/>
                  <a:gd name="T12" fmla="*/ 22 w 28"/>
                  <a:gd name="T13" fmla="*/ 1 h 30"/>
                  <a:gd name="T14" fmla="*/ 21 w 28"/>
                  <a:gd name="T15" fmla="*/ 1 h 30"/>
                  <a:gd name="T16" fmla="*/ 21 w 28"/>
                  <a:gd name="T17" fmla="*/ 1 h 30"/>
                  <a:gd name="T18" fmla="*/ 20 w 28"/>
                  <a:gd name="T19" fmla="*/ 1 h 30"/>
                  <a:gd name="T20" fmla="*/ 20 w 28"/>
                  <a:gd name="T21" fmla="*/ 1 h 30"/>
                  <a:gd name="T22" fmla="*/ 18 w 28"/>
                  <a:gd name="T23" fmla="*/ 1 h 30"/>
                  <a:gd name="T24" fmla="*/ 18 w 28"/>
                  <a:gd name="T25" fmla="*/ 1 h 30"/>
                  <a:gd name="T26" fmla="*/ 17 w 28"/>
                  <a:gd name="T27" fmla="*/ 1 h 30"/>
                  <a:gd name="T28" fmla="*/ 16 w 28"/>
                  <a:gd name="T29" fmla="*/ 1 h 30"/>
                  <a:gd name="T30" fmla="*/ 17 w 28"/>
                  <a:gd name="T31" fmla="*/ 0 h 30"/>
                  <a:gd name="T32" fmla="*/ 15 w 28"/>
                  <a:gd name="T33" fmla="*/ 0 h 30"/>
                  <a:gd name="T34" fmla="*/ 13 w 28"/>
                  <a:gd name="T35" fmla="*/ 1 h 30"/>
                  <a:gd name="T36" fmla="*/ 12 w 28"/>
                  <a:gd name="T37" fmla="*/ 1 h 30"/>
                  <a:gd name="T38" fmla="*/ 11 w 28"/>
                  <a:gd name="T39" fmla="*/ 2 h 30"/>
                  <a:gd name="T40" fmla="*/ 8 w 28"/>
                  <a:gd name="T41" fmla="*/ 1 h 30"/>
                  <a:gd name="T42" fmla="*/ 8 w 28"/>
                  <a:gd name="T43" fmla="*/ 2 h 30"/>
                  <a:gd name="T44" fmla="*/ 7 w 28"/>
                  <a:gd name="T45" fmla="*/ 3 h 30"/>
                  <a:gd name="T46" fmla="*/ 6 w 28"/>
                  <a:gd name="T47" fmla="*/ 5 h 30"/>
                  <a:gd name="T48" fmla="*/ 5 w 28"/>
                  <a:gd name="T49" fmla="*/ 5 h 30"/>
                  <a:gd name="T50" fmla="*/ 3 w 28"/>
                  <a:gd name="T51" fmla="*/ 7 h 30"/>
                  <a:gd name="T52" fmla="*/ 3 w 28"/>
                  <a:gd name="T53" fmla="*/ 8 h 30"/>
                  <a:gd name="T54" fmla="*/ 3 w 28"/>
                  <a:gd name="T55" fmla="*/ 9 h 30"/>
                  <a:gd name="T56" fmla="*/ 1 w 28"/>
                  <a:gd name="T57" fmla="*/ 11 h 30"/>
                  <a:gd name="T58" fmla="*/ 1 w 28"/>
                  <a:gd name="T59" fmla="*/ 13 h 30"/>
                  <a:gd name="T60" fmla="*/ 1 w 28"/>
                  <a:gd name="T61" fmla="*/ 15 h 30"/>
                  <a:gd name="T62" fmla="*/ 1 w 28"/>
                  <a:gd name="T63" fmla="*/ 17 h 30"/>
                  <a:gd name="T64" fmla="*/ 1 w 28"/>
                  <a:gd name="T65" fmla="*/ 17 h 30"/>
                  <a:gd name="T66" fmla="*/ 1 w 28"/>
                  <a:gd name="T67" fmla="*/ 19 h 30"/>
                  <a:gd name="T68" fmla="*/ 0 w 28"/>
                  <a:gd name="T69" fmla="*/ 19 h 30"/>
                  <a:gd name="T70" fmla="*/ 0 w 28"/>
                  <a:gd name="T71" fmla="*/ 20 h 30"/>
                  <a:gd name="T72" fmla="*/ 0 w 28"/>
                  <a:gd name="T73" fmla="*/ 21 h 30"/>
                  <a:gd name="T74" fmla="*/ 1 w 28"/>
                  <a:gd name="T75" fmla="*/ 23 h 30"/>
                  <a:gd name="T76" fmla="*/ 1 w 28"/>
                  <a:gd name="T77" fmla="*/ 23 h 30"/>
                  <a:gd name="T78" fmla="*/ 1 w 28"/>
                  <a:gd name="T79" fmla="*/ 24 h 30"/>
                  <a:gd name="T80" fmla="*/ 1 w 28"/>
                  <a:gd name="T81" fmla="*/ 24 h 30"/>
                  <a:gd name="T82" fmla="*/ 2 w 28"/>
                  <a:gd name="T83" fmla="*/ 25 h 30"/>
                  <a:gd name="T84" fmla="*/ 2 w 28"/>
                  <a:gd name="T85" fmla="*/ 26 h 30"/>
                  <a:gd name="T86" fmla="*/ 2 w 28"/>
                  <a:gd name="T87" fmla="*/ 27 h 30"/>
                  <a:gd name="T88" fmla="*/ 3 w 28"/>
                  <a:gd name="T89" fmla="*/ 28 h 30"/>
                  <a:gd name="T90" fmla="*/ 3 w 28"/>
                  <a:gd name="T91" fmla="*/ 28 h 30"/>
                  <a:gd name="T92" fmla="*/ 3 w 28"/>
                  <a:gd name="T9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30">
                    <a:moveTo>
                      <a:pt x="27" y="5"/>
                    </a:moveTo>
                    <a:lnTo>
                      <a:pt x="25" y="5"/>
                    </a:lnTo>
                    <a:lnTo>
                      <a:pt x="25" y="5"/>
                    </a:lnTo>
                    <a:lnTo>
                      <a:pt x="25" y="4"/>
                    </a:lnTo>
                    <a:lnTo>
                      <a:pt x="25" y="4"/>
                    </a:lnTo>
                    <a:lnTo>
                      <a:pt x="25" y="4"/>
                    </a:lnTo>
                    <a:lnTo>
                      <a:pt x="24" y="5"/>
                    </a:lnTo>
                    <a:lnTo>
                      <a:pt x="25" y="4"/>
                    </a:lnTo>
                    <a:lnTo>
                      <a:pt x="23" y="4"/>
                    </a:lnTo>
                    <a:lnTo>
                      <a:pt x="23" y="3"/>
                    </a:lnTo>
                    <a:lnTo>
                      <a:pt x="23" y="3"/>
                    </a:lnTo>
                    <a:lnTo>
                      <a:pt x="23" y="3"/>
                    </a:lnTo>
                    <a:lnTo>
                      <a:pt x="23" y="3"/>
                    </a:lnTo>
                    <a:lnTo>
                      <a:pt x="22" y="1"/>
                    </a:lnTo>
                    <a:lnTo>
                      <a:pt x="21" y="1"/>
                    </a:lnTo>
                    <a:lnTo>
                      <a:pt x="21" y="1"/>
                    </a:lnTo>
                    <a:lnTo>
                      <a:pt x="21" y="1"/>
                    </a:lnTo>
                    <a:lnTo>
                      <a:pt x="21" y="1"/>
                    </a:lnTo>
                    <a:lnTo>
                      <a:pt x="21" y="1"/>
                    </a:lnTo>
                    <a:lnTo>
                      <a:pt x="20" y="1"/>
                    </a:lnTo>
                    <a:lnTo>
                      <a:pt x="20" y="1"/>
                    </a:lnTo>
                    <a:lnTo>
                      <a:pt x="20" y="1"/>
                    </a:lnTo>
                    <a:lnTo>
                      <a:pt x="20" y="1"/>
                    </a:lnTo>
                    <a:lnTo>
                      <a:pt x="18" y="1"/>
                    </a:lnTo>
                    <a:lnTo>
                      <a:pt x="18" y="1"/>
                    </a:lnTo>
                    <a:lnTo>
                      <a:pt x="18" y="1"/>
                    </a:lnTo>
                    <a:lnTo>
                      <a:pt x="18" y="1"/>
                    </a:lnTo>
                    <a:lnTo>
                      <a:pt x="17" y="1"/>
                    </a:lnTo>
                    <a:lnTo>
                      <a:pt x="17" y="1"/>
                    </a:lnTo>
                    <a:lnTo>
                      <a:pt x="16" y="1"/>
                    </a:lnTo>
                    <a:lnTo>
                      <a:pt x="17" y="0"/>
                    </a:lnTo>
                    <a:lnTo>
                      <a:pt x="17" y="0"/>
                    </a:lnTo>
                    <a:lnTo>
                      <a:pt x="16" y="0"/>
                    </a:lnTo>
                    <a:lnTo>
                      <a:pt x="15" y="0"/>
                    </a:lnTo>
                    <a:lnTo>
                      <a:pt x="14" y="1"/>
                    </a:lnTo>
                    <a:lnTo>
                      <a:pt x="13" y="1"/>
                    </a:lnTo>
                    <a:lnTo>
                      <a:pt x="13" y="0"/>
                    </a:lnTo>
                    <a:lnTo>
                      <a:pt x="12" y="1"/>
                    </a:lnTo>
                    <a:lnTo>
                      <a:pt x="11" y="0"/>
                    </a:lnTo>
                    <a:lnTo>
                      <a:pt x="11" y="2"/>
                    </a:lnTo>
                    <a:lnTo>
                      <a:pt x="10" y="1"/>
                    </a:lnTo>
                    <a:lnTo>
                      <a:pt x="8" y="1"/>
                    </a:lnTo>
                    <a:lnTo>
                      <a:pt x="9" y="1"/>
                    </a:lnTo>
                    <a:lnTo>
                      <a:pt x="8" y="2"/>
                    </a:lnTo>
                    <a:lnTo>
                      <a:pt x="7" y="2"/>
                    </a:lnTo>
                    <a:lnTo>
                      <a:pt x="7" y="3"/>
                    </a:lnTo>
                    <a:lnTo>
                      <a:pt x="6" y="3"/>
                    </a:lnTo>
                    <a:lnTo>
                      <a:pt x="6" y="5"/>
                    </a:lnTo>
                    <a:lnTo>
                      <a:pt x="5" y="5"/>
                    </a:lnTo>
                    <a:lnTo>
                      <a:pt x="5" y="5"/>
                    </a:lnTo>
                    <a:lnTo>
                      <a:pt x="3" y="6"/>
                    </a:lnTo>
                    <a:lnTo>
                      <a:pt x="3" y="7"/>
                    </a:lnTo>
                    <a:lnTo>
                      <a:pt x="3" y="7"/>
                    </a:lnTo>
                    <a:lnTo>
                      <a:pt x="3" y="8"/>
                    </a:lnTo>
                    <a:lnTo>
                      <a:pt x="3" y="9"/>
                    </a:lnTo>
                    <a:lnTo>
                      <a:pt x="3" y="9"/>
                    </a:lnTo>
                    <a:lnTo>
                      <a:pt x="1" y="11"/>
                    </a:lnTo>
                    <a:lnTo>
                      <a:pt x="1" y="11"/>
                    </a:lnTo>
                    <a:lnTo>
                      <a:pt x="1" y="13"/>
                    </a:lnTo>
                    <a:lnTo>
                      <a:pt x="1" y="13"/>
                    </a:lnTo>
                    <a:lnTo>
                      <a:pt x="1" y="14"/>
                    </a:lnTo>
                    <a:lnTo>
                      <a:pt x="1" y="15"/>
                    </a:lnTo>
                    <a:lnTo>
                      <a:pt x="0" y="15"/>
                    </a:lnTo>
                    <a:lnTo>
                      <a:pt x="1" y="17"/>
                    </a:lnTo>
                    <a:lnTo>
                      <a:pt x="1" y="17"/>
                    </a:lnTo>
                    <a:lnTo>
                      <a:pt x="1" y="17"/>
                    </a:lnTo>
                    <a:lnTo>
                      <a:pt x="1" y="18"/>
                    </a:lnTo>
                    <a:lnTo>
                      <a:pt x="1" y="19"/>
                    </a:lnTo>
                    <a:lnTo>
                      <a:pt x="0" y="19"/>
                    </a:lnTo>
                    <a:lnTo>
                      <a:pt x="0" y="19"/>
                    </a:lnTo>
                    <a:lnTo>
                      <a:pt x="0" y="20"/>
                    </a:lnTo>
                    <a:lnTo>
                      <a:pt x="0" y="20"/>
                    </a:lnTo>
                    <a:lnTo>
                      <a:pt x="1" y="21"/>
                    </a:lnTo>
                    <a:lnTo>
                      <a:pt x="0" y="21"/>
                    </a:lnTo>
                    <a:lnTo>
                      <a:pt x="0" y="21"/>
                    </a:lnTo>
                    <a:lnTo>
                      <a:pt x="1" y="23"/>
                    </a:lnTo>
                    <a:lnTo>
                      <a:pt x="1" y="23"/>
                    </a:lnTo>
                    <a:lnTo>
                      <a:pt x="1" y="23"/>
                    </a:lnTo>
                    <a:lnTo>
                      <a:pt x="1" y="24"/>
                    </a:lnTo>
                    <a:lnTo>
                      <a:pt x="1" y="24"/>
                    </a:lnTo>
                    <a:lnTo>
                      <a:pt x="1" y="24"/>
                    </a:lnTo>
                    <a:lnTo>
                      <a:pt x="1" y="24"/>
                    </a:lnTo>
                    <a:lnTo>
                      <a:pt x="2" y="25"/>
                    </a:lnTo>
                    <a:lnTo>
                      <a:pt x="2" y="25"/>
                    </a:lnTo>
                    <a:lnTo>
                      <a:pt x="2" y="26"/>
                    </a:lnTo>
                    <a:lnTo>
                      <a:pt x="2" y="26"/>
                    </a:lnTo>
                    <a:lnTo>
                      <a:pt x="2" y="27"/>
                    </a:lnTo>
                    <a:lnTo>
                      <a:pt x="2" y="27"/>
                    </a:lnTo>
                    <a:lnTo>
                      <a:pt x="2" y="27"/>
                    </a:lnTo>
                    <a:lnTo>
                      <a:pt x="3" y="28"/>
                    </a:lnTo>
                    <a:lnTo>
                      <a:pt x="3" y="28"/>
                    </a:lnTo>
                    <a:lnTo>
                      <a:pt x="3" y="28"/>
                    </a:lnTo>
                    <a:lnTo>
                      <a:pt x="3" y="29"/>
                    </a:lnTo>
                    <a:lnTo>
                      <a:pt x="3" y="29"/>
                    </a:lnTo>
                  </a:path>
                </a:pathLst>
              </a:custGeom>
              <a:noFill/>
              <a:ln w="127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3" name="Line 99">
                <a:extLst>
                  <a:ext uri="{FF2B5EF4-FFF2-40B4-BE49-F238E27FC236}">
                    <a16:creationId xmlns:a16="http://schemas.microsoft.com/office/drawing/2014/main" id="{48AB3875-DCA5-9A49-8A6D-0F1DEBC95D7C}"/>
                  </a:ext>
                </a:extLst>
              </p:cNvPr>
              <p:cNvSpPr>
                <a:spLocks noChangeShapeType="1"/>
              </p:cNvSpPr>
              <p:nvPr/>
            </p:nvSpPr>
            <p:spPr bwMode="auto">
              <a:xfrm flipH="1">
                <a:off x="859" y="1531"/>
                <a:ext cx="5" cy="1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84" name="Line 100">
                <a:extLst>
                  <a:ext uri="{FF2B5EF4-FFF2-40B4-BE49-F238E27FC236}">
                    <a16:creationId xmlns:a16="http://schemas.microsoft.com/office/drawing/2014/main" id="{0665C840-64A0-904A-850B-3E7C857E6F0D}"/>
                  </a:ext>
                </a:extLst>
              </p:cNvPr>
              <p:cNvSpPr>
                <a:spLocks noChangeShapeType="1"/>
              </p:cNvSpPr>
              <p:nvPr/>
            </p:nvSpPr>
            <p:spPr bwMode="auto">
              <a:xfrm flipV="1">
                <a:off x="869" y="1557"/>
                <a:ext cx="1" cy="4"/>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18885" name="Group 101">
              <a:extLst>
                <a:ext uri="{FF2B5EF4-FFF2-40B4-BE49-F238E27FC236}">
                  <a16:creationId xmlns:a16="http://schemas.microsoft.com/office/drawing/2014/main" id="{66E64CC3-3618-8B41-AE78-B782DA6533D2}"/>
                </a:ext>
              </a:extLst>
            </p:cNvPr>
            <p:cNvGrpSpPr>
              <a:grpSpLocks/>
            </p:cNvGrpSpPr>
            <p:nvPr/>
          </p:nvGrpSpPr>
          <p:grpSpPr bwMode="auto">
            <a:xfrm>
              <a:off x="4252" y="2570"/>
              <a:ext cx="1257" cy="841"/>
              <a:chOff x="4252" y="2570"/>
              <a:chExt cx="1257" cy="841"/>
            </a:xfrm>
          </p:grpSpPr>
          <p:sp>
            <p:nvSpPr>
              <p:cNvPr id="118886" name="Freeform 102">
                <a:extLst>
                  <a:ext uri="{FF2B5EF4-FFF2-40B4-BE49-F238E27FC236}">
                    <a16:creationId xmlns:a16="http://schemas.microsoft.com/office/drawing/2014/main" id="{8F048388-C204-4544-AE3A-3A8DC7AB33B1}"/>
                  </a:ext>
                </a:extLst>
              </p:cNvPr>
              <p:cNvSpPr>
                <a:spLocks/>
              </p:cNvSpPr>
              <p:nvPr/>
            </p:nvSpPr>
            <p:spPr bwMode="auto">
              <a:xfrm>
                <a:off x="4683" y="2868"/>
                <a:ext cx="415" cy="446"/>
              </a:xfrm>
              <a:custGeom>
                <a:avLst/>
                <a:gdLst>
                  <a:gd name="T0" fmla="*/ 319 w 415"/>
                  <a:gd name="T1" fmla="*/ 3 h 446"/>
                  <a:gd name="T2" fmla="*/ 331 w 415"/>
                  <a:gd name="T3" fmla="*/ 0 h 446"/>
                  <a:gd name="T4" fmla="*/ 337 w 415"/>
                  <a:gd name="T5" fmla="*/ 3 h 446"/>
                  <a:gd name="T6" fmla="*/ 353 w 415"/>
                  <a:gd name="T7" fmla="*/ 7 h 446"/>
                  <a:gd name="T8" fmla="*/ 368 w 415"/>
                  <a:gd name="T9" fmla="*/ 7 h 446"/>
                  <a:gd name="T10" fmla="*/ 372 w 415"/>
                  <a:gd name="T11" fmla="*/ 14 h 446"/>
                  <a:gd name="T12" fmla="*/ 386 w 415"/>
                  <a:gd name="T13" fmla="*/ 26 h 446"/>
                  <a:gd name="T14" fmla="*/ 386 w 415"/>
                  <a:gd name="T15" fmla="*/ 42 h 446"/>
                  <a:gd name="T16" fmla="*/ 399 w 415"/>
                  <a:gd name="T17" fmla="*/ 46 h 446"/>
                  <a:gd name="T18" fmla="*/ 395 w 415"/>
                  <a:gd name="T19" fmla="*/ 62 h 446"/>
                  <a:gd name="T20" fmla="*/ 395 w 415"/>
                  <a:gd name="T21" fmla="*/ 66 h 446"/>
                  <a:gd name="T22" fmla="*/ 414 w 415"/>
                  <a:gd name="T23" fmla="*/ 325 h 446"/>
                  <a:gd name="T24" fmla="*/ 414 w 415"/>
                  <a:gd name="T25" fmla="*/ 337 h 446"/>
                  <a:gd name="T26" fmla="*/ 408 w 415"/>
                  <a:gd name="T27" fmla="*/ 350 h 446"/>
                  <a:gd name="T28" fmla="*/ 404 w 415"/>
                  <a:gd name="T29" fmla="*/ 366 h 446"/>
                  <a:gd name="T30" fmla="*/ 395 w 415"/>
                  <a:gd name="T31" fmla="*/ 369 h 446"/>
                  <a:gd name="T32" fmla="*/ 395 w 415"/>
                  <a:gd name="T33" fmla="*/ 386 h 446"/>
                  <a:gd name="T34" fmla="*/ 377 w 415"/>
                  <a:gd name="T35" fmla="*/ 386 h 446"/>
                  <a:gd name="T36" fmla="*/ 372 w 415"/>
                  <a:gd name="T37" fmla="*/ 396 h 446"/>
                  <a:gd name="T38" fmla="*/ 362 w 415"/>
                  <a:gd name="T39" fmla="*/ 405 h 446"/>
                  <a:gd name="T40" fmla="*/ 350 w 415"/>
                  <a:gd name="T41" fmla="*/ 405 h 446"/>
                  <a:gd name="T42" fmla="*/ 341 w 415"/>
                  <a:gd name="T43" fmla="*/ 409 h 446"/>
                  <a:gd name="T44" fmla="*/ 98 w 415"/>
                  <a:gd name="T45" fmla="*/ 439 h 446"/>
                  <a:gd name="T46" fmla="*/ 80 w 415"/>
                  <a:gd name="T47" fmla="*/ 439 h 446"/>
                  <a:gd name="T48" fmla="*/ 67 w 415"/>
                  <a:gd name="T49" fmla="*/ 439 h 446"/>
                  <a:gd name="T50" fmla="*/ 62 w 415"/>
                  <a:gd name="T51" fmla="*/ 432 h 446"/>
                  <a:gd name="T52" fmla="*/ 43 w 415"/>
                  <a:gd name="T53" fmla="*/ 428 h 446"/>
                  <a:gd name="T54" fmla="*/ 34 w 415"/>
                  <a:gd name="T55" fmla="*/ 425 h 446"/>
                  <a:gd name="T56" fmla="*/ 31 w 415"/>
                  <a:gd name="T57" fmla="*/ 409 h 446"/>
                  <a:gd name="T58" fmla="*/ 21 w 415"/>
                  <a:gd name="T59" fmla="*/ 409 h 446"/>
                  <a:gd name="T60" fmla="*/ 21 w 415"/>
                  <a:gd name="T61" fmla="*/ 396 h 446"/>
                  <a:gd name="T62" fmla="*/ 7 w 415"/>
                  <a:gd name="T63" fmla="*/ 389 h 446"/>
                  <a:gd name="T64" fmla="*/ 7 w 415"/>
                  <a:gd name="T65" fmla="*/ 373 h 446"/>
                  <a:gd name="T66" fmla="*/ 0 w 415"/>
                  <a:gd name="T67" fmla="*/ 117 h 446"/>
                  <a:gd name="T68" fmla="*/ 0 w 415"/>
                  <a:gd name="T69" fmla="*/ 105 h 446"/>
                  <a:gd name="T70" fmla="*/ 3 w 415"/>
                  <a:gd name="T71" fmla="*/ 92 h 446"/>
                  <a:gd name="T72" fmla="*/ 7 w 415"/>
                  <a:gd name="T73" fmla="*/ 82 h 446"/>
                  <a:gd name="T74" fmla="*/ 7 w 415"/>
                  <a:gd name="T75" fmla="*/ 73 h 446"/>
                  <a:gd name="T76" fmla="*/ 25 w 415"/>
                  <a:gd name="T77" fmla="*/ 62 h 446"/>
                  <a:gd name="T78" fmla="*/ 34 w 415"/>
                  <a:gd name="T79" fmla="*/ 53 h 446"/>
                  <a:gd name="T80" fmla="*/ 40 w 415"/>
                  <a:gd name="T81" fmla="*/ 46 h 446"/>
                  <a:gd name="T82" fmla="*/ 52 w 415"/>
                  <a:gd name="T83" fmla="*/ 39 h 446"/>
                  <a:gd name="T84" fmla="*/ 67 w 415"/>
                  <a:gd name="T85" fmla="*/ 39 h 446"/>
                  <a:gd name="T86" fmla="*/ 80 w 415"/>
                  <a:gd name="T87" fmla="*/ 3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46">
                    <a:moveTo>
                      <a:pt x="80" y="33"/>
                    </a:moveTo>
                    <a:lnTo>
                      <a:pt x="313" y="0"/>
                    </a:lnTo>
                    <a:lnTo>
                      <a:pt x="319" y="3"/>
                    </a:lnTo>
                    <a:lnTo>
                      <a:pt x="319" y="3"/>
                    </a:lnTo>
                    <a:lnTo>
                      <a:pt x="328" y="3"/>
                    </a:lnTo>
                    <a:lnTo>
                      <a:pt x="331" y="0"/>
                    </a:lnTo>
                    <a:lnTo>
                      <a:pt x="331" y="0"/>
                    </a:lnTo>
                    <a:lnTo>
                      <a:pt x="337" y="3"/>
                    </a:lnTo>
                    <a:lnTo>
                      <a:pt x="337" y="3"/>
                    </a:lnTo>
                    <a:lnTo>
                      <a:pt x="344" y="0"/>
                    </a:lnTo>
                    <a:lnTo>
                      <a:pt x="350" y="3"/>
                    </a:lnTo>
                    <a:lnTo>
                      <a:pt x="353" y="7"/>
                    </a:lnTo>
                    <a:lnTo>
                      <a:pt x="359" y="14"/>
                    </a:lnTo>
                    <a:lnTo>
                      <a:pt x="368" y="7"/>
                    </a:lnTo>
                    <a:lnTo>
                      <a:pt x="368" y="7"/>
                    </a:lnTo>
                    <a:lnTo>
                      <a:pt x="368" y="10"/>
                    </a:lnTo>
                    <a:lnTo>
                      <a:pt x="372" y="14"/>
                    </a:lnTo>
                    <a:lnTo>
                      <a:pt x="372" y="14"/>
                    </a:lnTo>
                    <a:lnTo>
                      <a:pt x="381" y="19"/>
                    </a:lnTo>
                    <a:lnTo>
                      <a:pt x="381" y="26"/>
                    </a:lnTo>
                    <a:lnTo>
                      <a:pt x="386" y="26"/>
                    </a:lnTo>
                    <a:lnTo>
                      <a:pt x="386" y="30"/>
                    </a:lnTo>
                    <a:lnTo>
                      <a:pt x="381" y="33"/>
                    </a:lnTo>
                    <a:lnTo>
                      <a:pt x="386" y="42"/>
                    </a:lnTo>
                    <a:lnTo>
                      <a:pt x="390" y="42"/>
                    </a:lnTo>
                    <a:lnTo>
                      <a:pt x="390" y="46"/>
                    </a:lnTo>
                    <a:lnTo>
                      <a:pt x="399" y="46"/>
                    </a:lnTo>
                    <a:lnTo>
                      <a:pt x="395" y="50"/>
                    </a:lnTo>
                    <a:lnTo>
                      <a:pt x="399" y="58"/>
                    </a:lnTo>
                    <a:lnTo>
                      <a:pt x="395" y="62"/>
                    </a:lnTo>
                    <a:lnTo>
                      <a:pt x="399" y="62"/>
                    </a:lnTo>
                    <a:lnTo>
                      <a:pt x="395" y="66"/>
                    </a:lnTo>
                    <a:lnTo>
                      <a:pt x="395" y="66"/>
                    </a:lnTo>
                    <a:lnTo>
                      <a:pt x="408" y="78"/>
                    </a:lnTo>
                    <a:lnTo>
                      <a:pt x="414" y="325"/>
                    </a:lnTo>
                    <a:lnTo>
                      <a:pt x="414" y="325"/>
                    </a:lnTo>
                    <a:lnTo>
                      <a:pt x="408" y="325"/>
                    </a:lnTo>
                    <a:lnTo>
                      <a:pt x="408" y="334"/>
                    </a:lnTo>
                    <a:lnTo>
                      <a:pt x="414" y="337"/>
                    </a:lnTo>
                    <a:lnTo>
                      <a:pt x="408" y="341"/>
                    </a:lnTo>
                    <a:lnTo>
                      <a:pt x="408" y="341"/>
                    </a:lnTo>
                    <a:lnTo>
                      <a:pt x="408" y="350"/>
                    </a:lnTo>
                    <a:lnTo>
                      <a:pt x="404" y="353"/>
                    </a:lnTo>
                    <a:lnTo>
                      <a:pt x="404" y="357"/>
                    </a:lnTo>
                    <a:lnTo>
                      <a:pt x="404" y="366"/>
                    </a:lnTo>
                    <a:lnTo>
                      <a:pt x="404" y="361"/>
                    </a:lnTo>
                    <a:lnTo>
                      <a:pt x="399" y="369"/>
                    </a:lnTo>
                    <a:lnTo>
                      <a:pt x="395" y="369"/>
                    </a:lnTo>
                    <a:lnTo>
                      <a:pt x="395" y="377"/>
                    </a:lnTo>
                    <a:lnTo>
                      <a:pt x="395" y="377"/>
                    </a:lnTo>
                    <a:lnTo>
                      <a:pt x="395" y="386"/>
                    </a:lnTo>
                    <a:lnTo>
                      <a:pt x="386" y="386"/>
                    </a:lnTo>
                    <a:lnTo>
                      <a:pt x="386" y="386"/>
                    </a:lnTo>
                    <a:lnTo>
                      <a:pt x="377" y="386"/>
                    </a:lnTo>
                    <a:lnTo>
                      <a:pt x="381" y="393"/>
                    </a:lnTo>
                    <a:lnTo>
                      <a:pt x="377" y="393"/>
                    </a:lnTo>
                    <a:lnTo>
                      <a:pt x="372" y="396"/>
                    </a:lnTo>
                    <a:lnTo>
                      <a:pt x="372" y="396"/>
                    </a:lnTo>
                    <a:lnTo>
                      <a:pt x="362" y="405"/>
                    </a:lnTo>
                    <a:lnTo>
                      <a:pt x="362" y="405"/>
                    </a:lnTo>
                    <a:lnTo>
                      <a:pt x="353" y="405"/>
                    </a:lnTo>
                    <a:lnTo>
                      <a:pt x="353" y="409"/>
                    </a:lnTo>
                    <a:lnTo>
                      <a:pt x="350" y="405"/>
                    </a:lnTo>
                    <a:lnTo>
                      <a:pt x="344" y="405"/>
                    </a:lnTo>
                    <a:lnTo>
                      <a:pt x="344" y="405"/>
                    </a:lnTo>
                    <a:lnTo>
                      <a:pt x="341" y="409"/>
                    </a:lnTo>
                    <a:lnTo>
                      <a:pt x="337" y="416"/>
                    </a:lnTo>
                    <a:lnTo>
                      <a:pt x="102" y="439"/>
                    </a:lnTo>
                    <a:lnTo>
                      <a:pt x="98" y="439"/>
                    </a:lnTo>
                    <a:lnTo>
                      <a:pt x="89" y="439"/>
                    </a:lnTo>
                    <a:lnTo>
                      <a:pt x="83" y="439"/>
                    </a:lnTo>
                    <a:lnTo>
                      <a:pt x="80" y="439"/>
                    </a:lnTo>
                    <a:lnTo>
                      <a:pt x="71" y="445"/>
                    </a:lnTo>
                    <a:lnTo>
                      <a:pt x="71" y="445"/>
                    </a:lnTo>
                    <a:lnTo>
                      <a:pt x="67" y="439"/>
                    </a:lnTo>
                    <a:lnTo>
                      <a:pt x="62" y="439"/>
                    </a:lnTo>
                    <a:lnTo>
                      <a:pt x="62" y="439"/>
                    </a:lnTo>
                    <a:lnTo>
                      <a:pt x="62" y="432"/>
                    </a:lnTo>
                    <a:lnTo>
                      <a:pt x="52" y="432"/>
                    </a:lnTo>
                    <a:lnTo>
                      <a:pt x="52" y="432"/>
                    </a:lnTo>
                    <a:lnTo>
                      <a:pt x="43" y="428"/>
                    </a:lnTo>
                    <a:lnTo>
                      <a:pt x="43" y="432"/>
                    </a:lnTo>
                    <a:lnTo>
                      <a:pt x="40" y="428"/>
                    </a:lnTo>
                    <a:lnTo>
                      <a:pt x="34" y="425"/>
                    </a:lnTo>
                    <a:lnTo>
                      <a:pt x="34" y="425"/>
                    </a:lnTo>
                    <a:lnTo>
                      <a:pt x="31" y="419"/>
                    </a:lnTo>
                    <a:lnTo>
                      <a:pt x="31" y="409"/>
                    </a:lnTo>
                    <a:lnTo>
                      <a:pt x="25" y="409"/>
                    </a:lnTo>
                    <a:lnTo>
                      <a:pt x="25" y="409"/>
                    </a:lnTo>
                    <a:lnTo>
                      <a:pt x="21" y="409"/>
                    </a:lnTo>
                    <a:lnTo>
                      <a:pt x="21" y="400"/>
                    </a:lnTo>
                    <a:lnTo>
                      <a:pt x="25" y="396"/>
                    </a:lnTo>
                    <a:lnTo>
                      <a:pt x="21" y="396"/>
                    </a:lnTo>
                    <a:lnTo>
                      <a:pt x="21" y="396"/>
                    </a:lnTo>
                    <a:lnTo>
                      <a:pt x="16" y="396"/>
                    </a:lnTo>
                    <a:lnTo>
                      <a:pt x="7" y="389"/>
                    </a:lnTo>
                    <a:lnTo>
                      <a:pt x="12" y="380"/>
                    </a:lnTo>
                    <a:lnTo>
                      <a:pt x="12" y="373"/>
                    </a:lnTo>
                    <a:lnTo>
                      <a:pt x="7" y="373"/>
                    </a:lnTo>
                    <a:lnTo>
                      <a:pt x="12" y="369"/>
                    </a:lnTo>
                    <a:lnTo>
                      <a:pt x="3" y="125"/>
                    </a:lnTo>
                    <a:lnTo>
                      <a:pt x="0" y="117"/>
                    </a:lnTo>
                    <a:lnTo>
                      <a:pt x="3" y="117"/>
                    </a:lnTo>
                    <a:lnTo>
                      <a:pt x="3" y="109"/>
                    </a:lnTo>
                    <a:lnTo>
                      <a:pt x="0" y="105"/>
                    </a:lnTo>
                    <a:lnTo>
                      <a:pt x="3" y="101"/>
                    </a:lnTo>
                    <a:lnTo>
                      <a:pt x="3" y="92"/>
                    </a:lnTo>
                    <a:lnTo>
                      <a:pt x="3" y="92"/>
                    </a:lnTo>
                    <a:lnTo>
                      <a:pt x="7" y="92"/>
                    </a:lnTo>
                    <a:lnTo>
                      <a:pt x="3" y="89"/>
                    </a:lnTo>
                    <a:lnTo>
                      <a:pt x="7" y="82"/>
                    </a:lnTo>
                    <a:lnTo>
                      <a:pt x="12" y="82"/>
                    </a:lnTo>
                    <a:lnTo>
                      <a:pt x="12" y="78"/>
                    </a:lnTo>
                    <a:lnTo>
                      <a:pt x="7" y="73"/>
                    </a:lnTo>
                    <a:lnTo>
                      <a:pt x="16" y="66"/>
                    </a:lnTo>
                    <a:lnTo>
                      <a:pt x="12" y="69"/>
                    </a:lnTo>
                    <a:lnTo>
                      <a:pt x="25" y="62"/>
                    </a:lnTo>
                    <a:lnTo>
                      <a:pt x="21" y="58"/>
                    </a:lnTo>
                    <a:lnTo>
                      <a:pt x="25" y="53"/>
                    </a:lnTo>
                    <a:lnTo>
                      <a:pt x="34" y="53"/>
                    </a:lnTo>
                    <a:lnTo>
                      <a:pt x="25" y="46"/>
                    </a:lnTo>
                    <a:lnTo>
                      <a:pt x="31" y="50"/>
                    </a:lnTo>
                    <a:lnTo>
                      <a:pt x="40" y="46"/>
                    </a:lnTo>
                    <a:lnTo>
                      <a:pt x="40" y="46"/>
                    </a:lnTo>
                    <a:lnTo>
                      <a:pt x="43" y="46"/>
                    </a:lnTo>
                    <a:lnTo>
                      <a:pt x="52" y="39"/>
                    </a:lnTo>
                    <a:lnTo>
                      <a:pt x="58" y="33"/>
                    </a:lnTo>
                    <a:lnTo>
                      <a:pt x="58" y="33"/>
                    </a:lnTo>
                    <a:lnTo>
                      <a:pt x="67" y="39"/>
                    </a:lnTo>
                    <a:lnTo>
                      <a:pt x="71" y="30"/>
                    </a:lnTo>
                    <a:lnTo>
                      <a:pt x="80" y="30"/>
                    </a:lnTo>
                    <a:lnTo>
                      <a:pt x="80" y="33"/>
                    </a:lnTo>
                    <a:lnTo>
                      <a:pt x="80" y="33"/>
                    </a:lnTo>
                  </a:path>
                </a:pathLst>
              </a:custGeom>
              <a:solidFill>
                <a:srgbClr val="FFFFFF"/>
              </a:solidFill>
              <a:ln w="12700" cap="rnd"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7" name="Freeform 103">
                <a:extLst>
                  <a:ext uri="{FF2B5EF4-FFF2-40B4-BE49-F238E27FC236}">
                    <a16:creationId xmlns:a16="http://schemas.microsoft.com/office/drawing/2014/main" id="{3E90624D-C7F2-C04B-AA54-7C3B63BF776B}"/>
                  </a:ext>
                </a:extLst>
              </p:cNvPr>
              <p:cNvSpPr>
                <a:spLocks/>
              </p:cNvSpPr>
              <p:nvPr/>
            </p:nvSpPr>
            <p:spPr bwMode="auto">
              <a:xfrm>
                <a:off x="4252" y="2675"/>
                <a:ext cx="395" cy="736"/>
              </a:xfrm>
              <a:custGeom>
                <a:avLst/>
                <a:gdLst>
                  <a:gd name="T0" fmla="*/ 0 w 395"/>
                  <a:gd name="T1" fmla="*/ 50 h 736"/>
                  <a:gd name="T2" fmla="*/ 361 w 395"/>
                  <a:gd name="T3" fmla="*/ 0 h 736"/>
                  <a:gd name="T4" fmla="*/ 394 w 395"/>
                  <a:gd name="T5" fmla="*/ 690 h 736"/>
                  <a:gd name="T6" fmla="*/ 27 w 395"/>
                  <a:gd name="T7" fmla="*/ 735 h 736"/>
                  <a:gd name="T8" fmla="*/ 0 w 395"/>
                  <a:gd name="T9" fmla="*/ 50 h 736"/>
                </a:gdLst>
                <a:ahLst/>
                <a:cxnLst>
                  <a:cxn ang="0">
                    <a:pos x="T0" y="T1"/>
                  </a:cxn>
                  <a:cxn ang="0">
                    <a:pos x="T2" y="T3"/>
                  </a:cxn>
                  <a:cxn ang="0">
                    <a:pos x="T4" y="T5"/>
                  </a:cxn>
                  <a:cxn ang="0">
                    <a:pos x="T6" y="T7"/>
                  </a:cxn>
                  <a:cxn ang="0">
                    <a:pos x="T8" y="T9"/>
                  </a:cxn>
                </a:cxnLst>
                <a:rect l="0" t="0" r="r" b="b"/>
                <a:pathLst>
                  <a:path w="395" h="736">
                    <a:moveTo>
                      <a:pt x="0" y="50"/>
                    </a:moveTo>
                    <a:lnTo>
                      <a:pt x="361" y="0"/>
                    </a:lnTo>
                    <a:lnTo>
                      <a:pt x="394" y="690"/>
                    </a:lnTo>
                    <a:lnTo>
                      <a:pt x="27" y="735"/>
                    </a:lnTo>
                    <a:lnTo>
                      <a:pt x="0" y="50"/>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8" name="Freeform 104">
                <a:extLst>
                  <a:ext uri="{FF2B5EF4-FFF2-40B4-BE49-F238E27FC236}">
                    <a16:creationId xmlns:a16="http://schemas.microsoft.com/office/drawing/2014/main" id="{D17E28C2-5ABA-EE4D-BF79-801CE603215A}"/>
                  </a:ext>
                </a:extLst>
              </p:cNvPr>
              <p:cNvSpPr>
                <a:spLocks/>
              </p:cNvSpPr>
              <p:nvPr/>
            </p:nvSpPr>
            <p:spPr bwMode="auto">
              <a:xfrm>
                <a:off x="5128" y="2570"/>
                <a:ext cx="381" cy="736"/>
              </a:xfrm>
              <a:custGeom>
                <a:avLst/>
                <a:gdLst>
                  <a:gd name="T0" fmla="*/ 0 w 381"/>
                  <a:gd name="T1" fmla="*/ 50 h 736"/>
                  <a:gd name="T2" fmla="*/ 352 w 381"/>
                  <a:gd name="T3" fmla="*/ 0 h 736"/>
                  <a:gd name="T4" fmla="*/ 380 w 381"/>
                  <a:gd name="T5" fmla="*/ 690 h 736"/>
                  <a:gd name="T6" fmla="*/ 25 w 381"/>
                  <a:gd name="T7" fmla="*/ 735 h 736"/>
                  <a:gd name="T8" fmla="*/ 0 w 381"/>
                  <a:gd name="T9" fmla="*/ 50 h 736"/>
                </a:gdLst>
                <a:ahLst/>
                <a:cxnLst>
                  <a:cxn ang="0">
                    <a:pos x="T0" y="T1"/>
                  </a:cxn>
                  <a:cxn ang="0">
                    <a:pos x="T2" y="T3"/>
                  </a:cxn>
                  <a:cxn ang="0">
                    <a:pos x="T4" y="T5"/>
                  </a:cxn>
                  <a:cxn ang="0">
                    <a:pos x="T6" y="T7"/>
                  </a:cxn>
                  <a:cxn ang="0">
                    <a:pos x="T8" y="T9"/>
                  </a:cxn>
                </a:cxnLst>
                <a:rect l="0" t="0" r="r" b="b"/>
                <a:pathLst>
                  <a:path w="381" h="736">
                    <a:moveTo>
                      <a:pt x="0" y="50"/>
                    </a:moveTo>
                    <a:lnTo>
                      <a:pt x="352" y="0"/>
                    </a:lnTo>
                    <a:lnTo>
                      <a:pt x="380" y="690"/>
                    </a:lnTo>
                    <a:lnTo>
                      <a:pt x="25" y="735"/>
                    </a:lnTo>
                    <a:lnTo>
                      <a:pt x="0" y="50"/>
                    </a:lnTo>
                  </a:path>
                </a:pathLst>
              </a:custGeom>
              <a:solidFill>
                <a:srgbClr val="000000"/>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89" name="Freeform 105">
                <a:extLst>
                  <a:ext uri="{FF2B5EF4-FFF2-40B4-BE49-F238E27FC236}">
                    <a16:creationId xmlns:a16="http://schemas.microsoft.com/office/drawing/2014/main" id="{423AC8E4-B4A7-3D49-8817-252A6CD7E37D}"/>
                  </a:ext>
                </a:extLst>
              </p:cNvPr>
              <p:cNvSpPr>
                <a:spLocks/>
              </p:cNvSpPr>
              <p:nvPr/>
            </p:nvSpPr>
            <p:spPr bwMode="auto">
              <a:xfrm>
                <a:off x="4838" y="2774"/>
                <a:ext cx="279" cy="83"/>
              </a:xfrm>
              <a:custGeom>
                <a:avLst/>
                <a:gdLst>
                  <a:gd name="T0" fmla="*/ 0 w 279"/>
                  <a:gd name="T1" fmla="*/ 82 h 83"/>
                  <a:gd name="T2" fmla="*/ 224 w 279"/>
                  <a:gd name="T3" fmla="*/ 0 h 83"/>
                  <a:gd name="T4" fmla="*/ 224 w 279"/>
                  <a:gd name="T5" fmla="*/ 0 h 83"/>
                  <a:gd name="T6" fmla="*/ 228 w 279"/>
                  <a:gd name="T7" fmla="*/ 16 h 83"/>
                  <a:gd name="T8" fmla="*/ 228 w 279"/>
                  <a:gd name="T9" fmla="*/ 16 h 83"/>
                  <a:gd name="T10" fmla="*/ 228 w 279"/>
                  <a:gd name="T11" fmla="*/ 16 h 83"/>
                  <a:gd name="T12" fmla="*/ 232 w 279"/>
                  <a:gd name="T13" fmla="*/ 16 h 83"/>
                  <a:gd name="T14" fmla="*/ 237 w 279"/>
                  <a:gd name="T15" fmla="*/ 12 h 83"/>
                  <a:gd name="T16" fmla="*/ 241 w 279"/>
                  <a:gd name="T17" fmla="*/ 32 h 83"/>
                  <a:gd name="T18" fmla="*/ 241 w 279"/>
                  <a:gd name="T19" fmla="*/ 32 h 83"/>
                  <a:gd name="T20" fmla="*/ 241 w 279"/>
                  <a:gd name="T21" fmla="*/ 32 h 83"/>
                  <a:gd name="T22" fmla="*/ 241 w 279"/>
                  <a:gd name="T23" fmla="*/ 0 h 83"/>
                  <a:gd name="T24" fmla="*/ 246 w 279"/>
                  <a:gd name="T25" fmla="*/ 32 h 83"/>
                  <a:gd name="T26" fmla="*/ 250 w 279"/>
                  <a:gd name="T27" fmla="*/ 28 h 83"/>
                  <a:gd name="T28" fmla="*/ 250 w 279"/>
                  <a:gd name="T29" fmla="*/ 28 h 83"/>
                  <a:gd name="T30" fmla="*/ 250 w 279"/>
                  <a:gd name="T31" fmla="*/ 28 h 83"/>
                  <a:gd name="T32" fmla="*/ 256 w 279"/>
                  <a:gd name="T33" fmla="*/ 24 h 83"/>
                  <a:gd name="T34" fmla="*/ 259 w 279"/>
                  <a:gd name="T35" fmla="*/ 41 h 83"/>
                  <a:gd name="T36" fmla="*/ 265 w 279"/>
                  <a:gd name="T37" fmla="*/ 41 h 83"/>
                  <a:gd name="T38" fmla="*/ 265 w 279"/>
                  <a:gd name="T39" fmla="*/ 41 h 83"/>
                  <a:gd name="T40" fmla="*/ 268 w 279"/>
                  <a:gd name="T41" fmla="*/ 41 h 83"/>
                  <a:gd name="T42" fmla="*/ 274 w 279"/>
                  <a:gd name="T43" fmla="*/ 41 h 83"/>
                  <a:gd name="T44" fmla="*/ 268 w 279"/>
                  <a:gd name="T45" fmla="*/ 41 h 83"/>
                  <a:gd name="T46" fmla="*/ 268 w 279"/>
                  <a:gd name="T47" fmla="*/ 53 h 83"/>
                  <a:gd name="T48" fmla="*/ 274 w 279"/>
                  <a:gd name="T49" fmla="*/ 69 h 83"/>
                  <a:gd name="T50" fmla="*/ 268 w 279"/>
                  <a:gd name="T51" fmla="*/ 53 h 83"/>
                  <a:gd name="T52" fmla="*/ 274 w 279"/>
                  <a:gd name="T53" fmla="*/ 69 h 83"/>
                  <a:gd name="T54" fmla="*/ 278 w 279"/>
                  <a:gd name="T55" fmla="*/ 65 h 83"/>
                  <a:gd name="T56" fmla="*/ 278 w 279"/>
                  <a:gd name="T57" fmla="*/ 65 h 83"/>
                  <a:gd name="T58" fmla="*/ 278 w 279"/>
                  <a:gd name="T59" fmla="*/ 6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9" h="83">
                    <a:moveTo>
                      <a:pt x="0" y="82"/>
                    </a:moveTo>
                    <a:lnTo>
                      <a:pt x="224" y="0"/>
                    </a:lnTo>
                    <a:lnTo>
                      <a:pt x="224" y="0"/>
                    </a:lnTo>
                    <a:lnTo>
                      <a:pt x="228" y="16"/>
                    </a:lnTo>
                    <a:lnTo>
                      <a:pt x="228" y="16"/>
                    </a:lnTo>
                    <a:lnTo>
                      <a:pt x="228" y="16"/>
                    </a:lnTo>
                    <a:lnTo>
                      <a:pt x="232" y="16"/>
                    </a:lnTo>
                    <a:lnTo>
                      <a:pt x="237" y="12"/>
                    </a:lnTo>
                    <a:lnTo>
                      <a:pt x="241" y="32"/>
                    </a:lnTo>
                    <a:lnTo>
                      <a:pt x="241" y="32"/>
                    </a:lnTo>
                    <a:lnTo>
                      <a:pt x="241" y="32"/>
                    </a:lnTo>
                    <a:lnTo>
                      <a:pt x="241" y="0"/>
                    </a:lnTo>
                    <a:lnTo>
                      <a:pt x="246" y="32"/>
                    </a:lnTo>
                    <a:lnTo>
                      <a:pt x="250" y="28"/>
                    </a:lnTo>
                    <a:lnTo>
                      <a:pt x="250" y="28"/>
                    </a:lnTo>
                    <a:lnTo>
                      <a:pt x="250" y="28"/>
                    </a:lnTo>
                    <a:lnTo>
                      <a:pt x="256" y="24"/>
                    </a:lnTo>
                    <a:lnTo>
                      <a:pt x="259" y="41"/>
                    </a:lnTo>
                    <a:lnTo>
                      <a:pt x="265" y="41"/>
                    </a:lnTo>
                    <a:lnTo>
                      <a:pt x="265" y="41"/>
                    </a:lnTo>
                    <a:lnTo>
                      <a:pt x="268" y="41"/>
                    </a:lnTo>
                    <a:lnTo>
                      <a:pt x="274" y="41"/>
                    </a:lnTo>
                    <a:lnTo>
                      <a:pt x="268" y="41"/>
                    </a:lnTo>
                    <a:lnTo>
                      <a:pt x="268" y="53"/>
                    </a:lnTo>
                    <a:lnTo>
                      <a:pt x="274" y="69"/>
                    </a:lnTo>
                    <a:lnTo>
                      <a:pt x="268" y="53"/>
                    </a:lnTo>
                    <a:lnTo>
                      <a:pt x="274" y="69"/>
                    </a:lnTo>
                    <a:lnTo>
                      <a:pt x="278" y="65"/>
                    </a:lnTo>
                    <a:lnTo>
                      <a:pt x="278" y="65"/>
                    </a:lnTo>
                    <a:lnTo>
                      <a:pt x="278" y="65"/>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90" name="Freeform 106">
                <a:extLst>
                  <a:ext uri="{FF2B5EF4-FFF2-40B4-BE49-F238E27FC236}">
                    <a16:creationId xmlns:a16="http://schemas.microsoft.com/office/drawing/2014/main" id="{74516670-095B-D748-A501-0318E63A80A3}"/>
                  </a:ext>
                </a:extLst>
              </p:cNvPr>
              <p:cNvSpPr>
                <a:spLocks/>
              </p:cNvSpPr>
              <p:nvPr/>
            </p:nvSpPr>
            <p:spPr bwMode="auto">
              <a:xfrm>
                <a:off x="4816" y="3019"/>
                <a:ext cx="191" cy="174"/>
              </a:xfrm>
              <a:custGeom>
                <a:avLst/>
                <a:gdLst>
                  <a:gd name="T0" fmla="*/ 12 w 191"/>
                  <a:gd name="T1" fmla="*/ 30 h 174"/>
                  <a:gd name="T2" fmla="*/ 12 w 191"/>
                  <a:gd name="T3" fmla="*/ 26 h 174"/>
                  <a:gd name="T4" fmla="*/ 12 w 191"/>
                  <a:gd name="T5" fmla="*/ 26 h 174"/>
                  <a:gd name="T6" fmla="*/ 12 w 191"/>
                  <a:gd name="T7" fmla="*/ 26 h 174"/>
                  <a:gd name="T8" fmla="*/ 21 w 191"/>
                  <a:gd name="T9" fmla="*/ 23 h 174"/>
                  <a:gd name="T10" fmla="*/ 25 w 191"/>
                  <a:gd name="T11" fmla="*/ 19 h 174"/>
                  <a:gd name="T12" fmla="*/ 31 w 191"/>
                  <a:gd name="T13" fmla="*/ 10 h 174"/>
                  <a:gd name="T14" fmla="*/ 34 w 191"/>
                  <a:gd name="T15" fmla="*/ 10 h 174"/>
                  <a:gd name="T16" fmla="*/ 34 w 191"/>
                  <a:gd name="T17" fmla="*/ 10 h 174"/>
                  <a:gd name="T18" fmla="*/ 43 w 191"/>
                  <a:gd name="T19" fmla="*/ 7 h 174"/>
                  <a:gd name="T20" fmla="*/ 43 w 191"/>
                  <a:gd name="T21" fmla="*/ 7 h 174"/>
                  <a:gd name="T22" fmla="*/ 56 w 191"/>
                  <a:gd name="T23" fmla="*/ 7 h 174"/>
                  <a:gd name="T24" fmla="*/ 56 w 191"/>
                  <a:gd name="T25" fmla="*/ 7 h 174"/>
                  <a:gd name="T26" fmla="*/ 65 w 191"/>
                  <a:gd name="T27" fmla="*/ 7 h 174"/>
                  <a:gd name="T28" fmla="*/ 69 w 191"/>
                  <a:gd name="T29" fmla="*/ 7 h 174"/>
                  <a:gd name="T30" fmla="*/ 65 w 191"/>
                  <a:gd name="T31" fmla="*/ 3 h 174"/>
                  <a:gd name="T32" fmla="*/ 78 w 191"/>
                  <a:gd name="T33" fmla="*/ 0 h 174"/>
                  <a:gd name="T34" fmla="*/ 93 w 191"/>
                  <a:gd name="T35" fmla="*/ 7 h 174"/>
                  <a:gd name="T36" fmla="*/ 100 w 191"/>
                  <a:gd name="T37" fmla="*/ 7 h 174"/>
                  <a:gd name="T38" fmla="*/ 109 w 191"/>
                  <a:gd name="T39" fmla="*/ 14 h 174"/>
                  <a:gd name="T40" fmla="*/ 127 w 191"/>
                  <a:gd name="T41" fmla="*/ 10 h 174"/>
                  <a:gd name="T42" fmla="*/ 131 w 191"/>
                  <a:gd name="T43" fmla="*/ 14 h 174"/>
                  <a:gd name="T44" fmla="*/ 137 w 191"/>
                  <a:gd name="T45" fmla="*/ 19 h 174"/>
                  <a:gd name="T46" fmla="*/ 146 w 191"/>
                  <a:gd name="T47" fmla="*/ 30 h 174"/>
                  <a:gd name="T48" fmla="*/ 153 w 191"/>
                  <a:gd name="T49" fmla="*/ 33 h 174"/>
                  <a:gd name="T50" fmla="*/ 162 w 191"/>
                  <a:gd name="T51" fmla="*/ 42 h 174"/>
                  <a:gd name="T52" fmla="*/ 168 w 191"/>
                  <a:gd name="T53" fmla="*/ 49 h 174"/>
                  <a:gd name="T54" fmla="*/ 168 w 191"/>
                  <a:gd name="T55" fmla="*/ 58 h 174"/>
                  <a:gd name="T56" fmla="*/ 177 w 191"/>
                  <a:gd name="T57" fmla="*/ 69 h 174"/>
                  <a:gd name="T58" fmla="*/ 177 w 191"/>
                  <a:gd name="T59" fmla="*/ 82 h 174"/>
                  <a:gd name="T60" fmla="*/ 180 w 191"/>
                  <a:gd name="T61" fmla="*/ 89 h 174"/>
                  <a:gd name="T62" fmla="*/ 180 w 191"/>
                  <a:gd name="T63" fmla="*/ 105 h 174"/>
                  <a:gd name="T64" fmla="*/ 180 w 191"/>
                  <a:gd name="T65" fmla="*/ 105 h 174"/>
                  <a:gd name="T66" fmla="*/ 177 w 191"/>
                  <a:gd name="T67" fmla="*/ 112 h 174"/>
                  <a:gd name="T68" fmla="*/ 184 w 191"/>
                  <a:gd name="T69" fmla="*/ 117 h 174"/>
                  <a:gd name="T70" fmla="*/ 184 w 191"/>
                  <a:gd name="T71" fmla="*/ 121 h 174"/>
                  <a:gd name="T72" fmla="*/ 184 w 191"/>
                  <a:gd name="T73" fmla="*/ 128 h 174"/>
                  <a:gd name="T74" fmla="*/ 177 w 191"/>
                  <a:gd name="T75" fmla="*/ 137 h 174"/>
                  <a:gd name="T76" fmla="*/ 180 w 191"/>
                  <a:gd name="T77" fmla="*/ 140 h 174"/>
                  <a:gd name="T78" fmla="*/ 177 w 191"/>
                  <a:gd name="T79" fmla="*/ 144 h 174"/>
                  <a:gd name="T80" fmla="*/ 177 w 191"/>
                  <a:gd name="T81" fmla="*/ 144 h 174"/>
                  <a:gd name="T82" fmla="*/ 171 w 191"/>
                  <a:gd name="T83" fmla="*/ 151 h 174"/>
                  <a:gd name="T84" fmla="*/ 171 w 191"/>
                  <a:gd name="T85" fmla="*/ 156 h 174"/>
                  <a:gd name="T86" fmla="*/ 171 w 191"/>
                  <a:gd name="T87" fmla="*/ 160 h 174"/>
                  <a:gd name="T88" fmla="*/ 168 w 191"/>
                  <a:gd name="T89" fmla="*/ 167 h 174"/>
                  <a:gd name="T90" fmla="*/ 168 w 191"/>
                  <a:gd name="T91" fmla="*/ 167 h 174"/>
                  <a:gd name="T92" fmla="*/ 162 w 191"/>
                  <a:gd name="T93"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74">
                    <a:moveTo>
                      <a:pt x="0" y="33"/>
                    </a:moveTo>
                    <a:lnTo>
                      <a:pt x="12" y="30"/>
                    </a:lnTo>
                    <a:lnTo>
                      <a:pt x="12" y="30"/>
                    </a:lnTo>
                    <a:lnTo>
                      <a:pt x="12" y="26"/>
                    </a:lnTo>
                    <a:lnTo>
                      <a:pt x="12" y="26"/>
                    </a:lnTo>
                    <a:lnTo>
                      <a:pt x="12" y="26"/>
                    </a:lnTo>
                    <a:lnTo>
                      <a:pt x="16" y="30"/>
                    </a:lnTo>
                    <a:lnTo>
                      <a:pt x="12" y="26"/>
                    </a:lnTo>
                    <a:lnTo>
                      <a:pt x="21" y="26"/>
                    </a:lnTo>
                    <a:lnTo>
                      <a:pt x="21" y="23"/>
                    </a:lnTo>
                    <a:lnTo>
                      <a:pt x="25" y="19"/>
                    </a:lnTo>
                    <a:lnTo>
                      <a:pt x="25" y="19"/>
                    </a:lnTo>
                    <a:lnTo>
                      <a:pt x="25" y="19"/>
                    </a:lnTo>
                    <a:lnTo>
                      <a:pt x="31" y="10"/>
                    </a:lnTo>
                    <a:lnTo>
                      <a:pt x="34" y="10"/>
                    </a:lnTo>
                    <a:lnTo>
                      <a:pt x="34" y="10"/>
                    </a:lnTo>
                    <a:lnTo>
                      <a:pt x="34" y="10"/>
                    </a:lnTo>
                    <a:lnTo>
                      <a:pt x="34" y="10"/>
                    </a:lnTo>
                    <a:lnTo>
                      <a:pt x="34" y="10"/>
                    </a:lnTo>
                    <a:lnTo>
                      <a:pt x="43" y="7"/>
                    </a:lnTo>
                    <a:lnTo>
                      <a:pt x="43" y="10"/>
                    </a:lnTo>
                    <a:lnTo>
                      <a:pt x="43" y="7"/>
                    </a:lnTo>
                    <a:lnTo>
                      <a:pt x="47" y="10"/>
                    </a:lnTo>
                    <a:lnTo>
                      <a:pt x="56" y="7"/>
                    </a:lnTo>
                    <a:lnTo>
                      <a:pt x="56" y="7"/>
                    </a:lnTo>
                    <a:lnTo>
                      <a:pt x="56" y="7"/>
                    </a:lnTo>
                    <a:lnTo>
                      <a:pt x="56" y="7"/>
                    </a:lnTo>
                    <a:lnTo>
                      <a:pt x="65" y="7"/>
                    </a:lnTo>
                    <a:lnTo>
                      <a:pt x="65" y="7"/>
                    </a:lnTo>
                    <a:lnTo>
                      <a:pt x="69" y="7"/>
                    </a:lnTo>
                    <a:lnTo>
                      <a:pt x="65" y="3"/>
                    </a:lnTo>
                    <a:lnTo>
                      <a:pt x="65" y="3"/>
                    </a:lnTo>
                    <a:lnTo>
                      <a:pt x="69" y="3"/>
                    </a:lnTo>
                    <a:lnTo>
                      <a:pt x="78" y="0"/>
                    </a:lnTo>
                    <a:lnTo>
                      <a:pt x="87" y="7"/>
                    </a:lnTo>
                    <a:lnTo>
                      <a:pt x="93" y="7"/>
                    </a:lnTo>
                    <a:lnTo>
                      <a:pt x="96" y="3"/>
                    </a:lnTo>
                    <a:lnTo>
                      <a:pt x="100" y="7"/>
                    </a:lnTo>
                    <a:lnTo>
                      <a:pt x="109" y="3"/>
                    </a:lnTo>
                    <a:lnTo>
                      <a:pt x="109" y="14"/>
                    </a:lnTo>
                    <a:lnTo>
                      <a:pt x="118" y="7"/>
                    </a:lnTo>
                    <a:lnTo>
                      <a:pt x="127" y="10"/>
                    </a:lnTo>
                    <a:lnTo>
                      <a:pt x="124" y="7"/>
                    </a:lnTo>
                    <a:lnTo>
                      <a:pt x="131" y="14"/>
                    </a:lnTo>
                    <a:lnTo>
                      <a:pt x="137" y="14"/>
                    </a:lnTo>
                    <a:lnTo>
                      <a:pt x="137" y="19"/>
                    </a:lnTo>
                    <a:lnTo>
                      <a:pt x="146" y="23"/>
                    </a:lnTo>
                    <a:lnTo>
                      <a:pt x="146" y="30"/>
                    </a:lnTo>
                    <a:lnTo>
                      <a:pt x="149" y="30"/>
                    </a:lnTo>
                    <a:lnTo>
                      <a:pt x="153" y="33"/>
                    </a:lnTo>
                    <a:lnTo>
                      <a:pt x="162" y="39"/>
                    </a:lnTo>
                    <a:lnTo>
                      <a:pt x="162" y="42"/>
                    </a:lnTo>
                    <a:lnTo>
                      <a:pt x="168" y="42"/>
                    </a:lnTo>
                    <a:lnTo>
                      <a:pt x="168" y="49"/>
                    </a:lnTo>
                    <a:lnTo>
                      <a:pt x="168" y="58"/>
                    </a:lnTo>
                    <a:lnTo>
                      <a:pt x="168" y="58"/>
                    </a:lnTo>
                    <a:lnTo>
                      <a:pt x="177" y="65"/>
                    </a:lnTo>
                    <a:lnTo>
                      <a:pt x="177" y="69"/>
                    </a:lnTo>
                    <a:lnTo>
                      <a:pt x="180" y="78"/>
                    </a:lnTo>
                    <a:lnTo>
                      <a:pt x="177" y="82"/>
                    </a:lnTo>
                    <a:lnTo>
                      <a:pt x="180" y="85"/>
                    </a:lnTo>
                    <a:lnTo>
                      <a:pt x="180" y="89"/>
                    </a:lnTo>
                    <a:lnTo>
                      <a:pt x="190" y="92"/>
                    </a:lnTo>
                    <a:lnTo>
                      <a:pt x="180" y="105"/>
                    </a:lnTo>
                    <a:lnTo>
                      <a:pt x="180" y="105"/>
                    </a:lnTo>
                    <a:lnTo>
                      <a:pt x="180" y="105"/>
                    </a:lnTo>
                    <a:lnTo>
                      <a:pt x="180" y="108"/>
                    </a:lnTo>
                    <a:lnTo>
                      <a:pt x="177" y="112"/>
                    </a:lnTo>
                    <a:lnTo>
                      <a:pt x="184" y="112"/>
                    </a:lnTo>
                    <a:lnTo>
                      <a:pt x="184" y="117"/>
                    </a:lnTo>
                    <a:lnTo>
                      <a:pt x="184" y="121"/>
                    </a:lnTo>
                    <a:lnTo>
                      <a:pt x="184" y="121"/>
                    </a:lnTo>
                    <a:lnTo>
                      <a:pt x="180" y="124"/>
                    </a:lnTo>
                    <a:lnTo>
                      <a:pt x="184" y="128"/>
                    </a:lnTo>
                    <a:lnTo>
                      <a:pt x="184" y="128"/>
                    </a:lnTo>
                    <a:lnTo>
                      <a:pt x="177" y="137"/>
                    </a:lnTo>
                    <a:lnTo>
                      <a:pt x="177" y="137"/>
                    </a:lnTo>
                    <a:lnTo>
                      <a:pt x="180" y="140"/>
                    </a:lnTo>
                    <a:lnTo>
                      <a:pt x="177" y="144"/>
                    </a:lnTo>
                    <a:lnTo>
                      <a:pt x="177" y="144"/>
                    </a:lnTo>
                    <a:lnTo>
                      <a:pt x="177" y="144"/>
                    </a:lnTo>
                    <a:lnTo>
                      <a:pt x="177" y="144"/>
                    </a:lnTo>
                    <a:lnTo>
                      <a:pt x="171" y="151"/>
                    </a:lnTo>
                    <a:lnTo>
                      <a:pt x="171" y="151"/>
                    </a:lnTo>
                    <a:lnTo>
                      <a:pt x="171" y="156"/>
                    </a:lnTo>
                    <a:lnTo>
                      <a:pt x="171" y="156"/>
                    </a:lnTo>
                    <a:lnTo>
                      <a:pt x="171" y="160"/>
                    </a:lnTo>
                    <a:lnTo>
                      <a:pt x="171" y="160"/>
                    </a:lnTo>
                    <a:lnTo>
                      <a:pt x="171" y="164"/>
                    </a:lnTo>
                    <a:lnTo>
                      <a:pt x="168" y="167"/>
                    </a:lnTo>
                    <a:lnTo>
                      <a:pt x="168" y="167"/>
                    </a:lnTo>
                    <a:lnTo>
                      <a:pt x="168" y="167"/>
                    </a:lnTo>
                    <a:lnTo>
                      <a:pt x="168" y="173"/>
                    </a:lnTo>
                    <a:lnTo>
                      <a:pt x="162" y="173"/>
                    </a:lnTo>
                  </a:path>
                </a:pathLst>
              </a:custGeom>
              <a:noFill/>
              <a:ln w="127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91" name="Line 107">
                <a:extLst>
                  <a:ext uri="{FF2B5EF4-FFF2-40B4-BE49-F238E27FC236}">
                    <a16:creationId xmlns:a16="http://schemas.microsoft.com/office/drawing/2014/main" id="{D7689044-D4BA-844A-92C8-B99A419F503D}"/>
                  </a:ext>
                </a:extLst>
              </p:cNvPr>
              <p:cNvSpPr>
                <a:spLocks noChangeShapeType="1"/>
              </p:cNvSpPr>
              <p:nvPr/>
            </p:nvSpPr>
            <p:spPr bwMode="auto">
              <a:xfrm>
                <a:off x="4913" y="2967"/>
                <a:ext cx="33" cy="91"/>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92" name="Line 108">
                <a:extLst>
                  <a:ext uri="{FF2B5EF4-FFF2-40B4-BE49-F238E27FC236}">
                    <a16:creationId xmlns:a16="http://schemas.microsoft.com/office/drawing/2014/main" id="{AB2C3847-0CA0-B441-8C07-16855EFFF3AF}"/>
                  </a:ext>
                </a:extLst>
              </p:cNvPr>
              <p:cNvSpPr>
                <a:spLocks noChangeShapeType="1"/>
              </p:cNvSpPr>
              <p:nvPr/>
            </p:nvSpPr>
            <p:spPr bwMode="auto">
              <a:xfrm flipH="1" flipV="1">
                <a:off x="4871" y="3115"/>
                <a:ext cx="7" cy="25"/>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grpSp>
        <p:nvGrpSpPr>
          <p:cNvPr id="118893" name="Group 109">
            <a:extLst>
              <a:ext uri="{FF2B5EF4-FFF2-40B4-BE49-F238E27FC236}">
                <a16:creationId xmlns:a16="http://schemas.microsoft.com/office/drawing/2014/main" id="{6568C99F-631C-4448-9997-5B475AD45F95}"/>
              </a:ext>
            </a:extLst>
          </p:cNvPr>
          <p:cNvGrpSpPr>
            <a:grpSpLocks/>
          </p:cNvGrpSpPr>
          <p:nvPr/>
        </p:nvGrpSpPr>
        <p:grpSpPr bwMode="auto">
          <a:xfrm>
            <a:off x="1619250" y="2571750"/>
            <a:ext cx="5010150" cy="1943100"/>
            <a:chOff x="1020" y="1620"/>
            <a:chExt cx="3156" cy="1224"/>
          </a:xfrm>
        </p:grpSpPr>
        <p:sp>
          <p:nvSpPr>
            <p:cNvPr id="118894" name="Line 110">
              <a:extLst>
                <a:ext uri="{FF2B5EF4-FFF2-40B4-BE49-F238E27FC236}">
                  <a16:creationId xmlns:a16="http://schemas.microsoft.com/office/drawing/2014/main" id="{896D3DD3-A446-3842-9CDD-1F07AC063FDB}"/>
                </a:ext>
              </a:extLst>
            </p:cNvPr>
            <p:cNvSpPr>
              <a:spLocks noChangeShapeType="1"/>
            </p:cNvSpPr>
            <p:nvPr/>
          </p:nvSpPr>
          <p:spPr bwMode="auto">
            <a:xfrm>
              <a:off x="1020" y="1620"/>
              <a:ext cx="1805" cy="667"/>
            </a:xfrm>
            <a:prstGeom prst="line">
              <a:avLst/>
            </a:prstGeom>
            <a:noFill/>
            <a:ln w="25400">
              <a:solidFill>
                <a:schemeClr val="tx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895" name="Line 111">
              <a:extLst>
                <a:ext uri="{FF2B5EF4-FFF2-40B4-BE49-F238E27FC236}">
                  <a16:creationId xmlns:a16="http://schemas.microsoft.com/office/drawing/2014/main" id="{2A38D80E-AB78-264A-AD12-74F317432A10}"/>
                </a:ext>
              </a:extLst>
            </p:cNvPr>
            <p:cNvSpPr>
              <a:spLocks noChangeShapeType="1"/>
            </p:cNvSpPr>
            <p:nvPr/>
          </p:nvSpPr>
          <p:spPr bwMode="auto">
            <a:xfrm flipH="1" flipV="1">
              <a:off x="3144" y="2424"/>
              <a:ext cx="1032" cy="420"/>
            </a:xfrm>
            <a:prstGeom prst="line">
              <a:avLst/>
            </a:prstGeom>
            <a:noFill/>
            <a:ln w="25400">
              <a:solidFill>
                <a:schemeClr val="tx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18896" name="Freeform 112">
            <a:extLst>
              <a:ext uri="{FF2B5EF4-FFF2-40B4-BE49-F238E27FC236}">
                <a16:creationId xmlns:a16="http://schemas.microsoft.com/office/drawing/2014/main" id="{240647BC-00E6-8F42-B681-0AE4CB374716}"/>
              </a:ext>
            </a:extLst>
          </p:cNvPr>
          <p:cNvSpPr>
            <a:spLocks/>
          </p:cNvSpPr>
          <p:nvPr/>
        </p:nvSpPr>
        <p:spPr bwMode="auto">
          <a:xfrm>
            <a:off x="1482725" y="2649538"/>
            <a:ext cx="2889250" cy="1214437"/>
          </a:xfrm>
          <a:custGeom>
            <a:avLst/>
            <a:gdLst>
              <a:gd name="T0" fmla="*/ 0 w 1820"/>
              <a:gd name="T1" fmla="*/ 0 h 765"/>
              <a:gd name="T2" fmla="*/ 1182 w 1820"/>
              <a:gd name="T3" fmla="*/ 764 h 765"/>
              <a:gd name="T4" fmla="*/ 1819 w 1820"/>
              <a:gd name="T5" fmla="*/ 709 h 765"/>
            </a:gdLst>
            <a:ahLst/>
            <a:cxnLst>
              <a:cxn ang="0">
                <a:pos x="T0" y="T1"/>
              </a:cxn>
              <a:cxn ang="0">
                <a:pos x="T2" y="T3"/>
              </a:cxn>
              <a:cxn ang="0">
                <a:pos x="T4" y="T5"/>
              </a:cxn>
            </a:cxnLst>
            <a:rect l="0" t="0" r="r" b="b"/>
            <a:pathLst>
              <a:path w="1820" h="765">
                <a:moveTo>
                  <a:pt x="0" y="0"/>
                </a:moveTo>
                <a:lnTo>
                  <a:pt x="1182" y="764"/>
                </a:lnTo>
                <a:lnTo>
                  <a:pt x="1819" y="709"/>
                </a:lnTo>
              </a:path>
            </a:pathLst>
          </a:custGeom>
          <a:noFill/>
          <a:ln w="25400" cap="rnd" cmpd="sng">
            <a:solidFill>
              <a:srgbClr val="FDA32E"/>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8897" name="Freeform 113">
            <a:extLst>
              <a:ext uri="{FF2B5EF4-FFF2-40B4-BE49-F238E27FC236}">
                <a16:creationId xmlns:a16="http://schemas.microsoft.com/office/drawing/2014/main" id="{231A8171-2E42-D547-A908-44898560DD2E}"/>
              </a:ext>
            </a:extLst>
          </p:cNvPr>
          <p:cNvSpPr>
            <a:spLocks/>
          </p:cNvSpPr>
          <p:nvPr/>
        </p:nvSpPr>
        <p:spPr bwMode="auto">
          <a:xfrm>
            <a:off x="4895850" y="2876550"/>
            <a:ext cx="2649538" cy="1525588"/>
          </a:xfrm>
          <a:custGeom>
            <a:avLst/>
            <a:gdLst>
              <a:gd name="T0" fmla="*/ 1668 w 1669"/>
              <a:gd name="T1" fmla="*/ 960 h 961"/>
              <a:gd name="T2" fmla="*/ 636 w 1669"/>
              <a:gd name="T3" fmla="*/ 0 h 961"/>
              <a:gd name="T4" fmla="*/ 0 w 1669"/>
              <a:gd name="T5" fmla="*/ 468 h 961"/>
            </a:gdLst>
            <a:ahLst/>
            <a:cxnLst>
              <a:cxn ang="0">
                <a:pos x="T0" y="T1"/>
              </a:cxn>
              <a:cxn ang="0">
                <a:pos x="T2" y="T3"/>
              </a:cxn>
              <a:cxn ang="0">
                <a:pos x="T4" y="T5"/>
              </a:cxn>
            </a:cxnLst>
            <a:rect l="0" t="0" r="r" b="b"/>
            <a:pathLst>
              <a:path w="1669" h="961">
                <a:moveTo>
                  <a:pt x="1668" y="960"/>
                </a:moveTo>
                <a:lnTo>
                  <a:pt x="636" y="0"/>
                </a:lnTo>
                <a:lnTo>
                  <a:pt x="0" y="468"/>
                </a:lnTo>
              </a:path>
            </a:pathLst>
          </a:custGeom>
          <a:noFill/>
          <a:ln w="25400" cap="rnd" cmpd="sng">
            <a:solidFill>
              <a:srgbClr val="FDA32E"/>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Slide Number Placeholder 1">
            <a:extLst>
              <a:ext uri="{FF2B5EF4-FFF2-40B4-BE49-F238E27FC236}">
                <a16:creationId xmlns:a16="http://schemas.microsoft.com/office/drawing/2014/main" id="{04D6B327-AEF6-AE4C-B8DF-EB4D0008DC57}"/>
              </a:ext>
            </a:extLst>
          </p:cNvPr>
          <p:cNvSpPr>
            <a:spLocks noGrp="1"/>
          </p:cNvSpPr>
          <p:nvPr>
            <p:ph type="sldNum" sz="quarter" idx="12"/>
          </p:nvPr>
        </p:nvSpPr>
        <p:spPr/>
        <p:txBody>
          <a:bodyPr/>
          <a:lstStyle/>
          <a:p>
            <a:fld id="{523BA762-FD51-DD42-A4ED-BDDCFD631F54}" type="slidenum">
              <a:rPr lang="en-US" smtClean="0"/>
              <a:t>23</a:t>
            </a:fld>
            <a:endParaRPr lang="en-US"/>
          </a:p>
        </p:txBody>
      </p:sp>
    </p:spTree>
    <p:extLst>
      <p:ext uri="{BB962C8B-B14F-4D97-AF65-F5344CB8AC3E}">
        <p14:creationId xmlns:p14="http://schemas.microsoft.com/office/powerpoint/2010/main" val="250263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A9E1176-485F-5A4D-A650-B47608E7D212}"/>
              </a:ext>
            </a:extLst>
          </p:cNvPr>
          <p:cNvSpPr>
            <a:spLocks noGrp="1" noChangeArrowheads="1"/>
          </p:cNvSpPr>
          <p:nvPr>
            <p:ph type="body" idx="1"/>
          </p:nvPr>
        </p:nvSpPr>
        <p:spPr/>
        <p:txBody>
          <a:bodyPr/>
          <a:lstStyle/>
          <a:p>
            <a:pPr>
              <a:lnSpc>
                <a:spcPct val="90000"/>
              </a:lnSpc>
            </a:pPr>
            <a:r>
              <a:rPr lang="en-US" altLang="en-US" sz="2000" dirty="0"/>
              <a:t>As we’ve seen, position is based on satellites position and the time the GPS signal takes to reach us, remember;						</a:t>
            </a:r>
          </a:p>
          <a:p>
            <a:pPr>
              <a:lnSpc>
                <a:spcPct val="90000"/>
              </a:lnSpc>
            </a:pPr>
            <a:r>
              <a:rPr lang="en-US" altLang="en-US" sz="2000" dirty="0"/>
              <a:t>Time x Speed of light = Distance?</a:t>
            </a:r>
          </a:p>
          <a:p>
            <a:pPr>
              <a:lnSpc>
                <a:spcPct val="90000"/>
              </a:lnSpc>
            </a:pPr>
            <a:r>
              <a:rPr lang="en-US" altLang="en-US" sz="2000" dirty="0"/>
              <a:t>If the receiver is stationary, we now know Distance and hence position.</a:t>
            </a:r>
          </a:p>
          <a:p>
            <a:pPr>
              <a:lnSpc>
                <a:spcPct val="90000"/>
              </a:lnSpc>
            </a:pPr>
            <a:r>
              <a:rPr lang="en-US" altLang="en-US" sz="2000" dirty="0"/>
              <a:t>By averaging a number of positional readings we can increase the accuracy of our known position, hence increase our timing accuracy.</a:t>
            </a:r>
          </a:p>
          <a:p>
            <a:pPr>
              <a:lnSpc>
                <a:spcPct val="90000"/>
              </a:lnSpc>
            </a:pPr>
            <a:r>
              <a:rPr lang="en-US" altLang="en-US" sz="2000" dirty="0"/>
              <a:t>Using a dedicated timing receiver that surveys all satellites in view over a period of time, we can get time accuracy to UTC down to 15nSec.</a:t>
            </a:r>
          </a:p>
          <a:p>
            <a:pPr>
              <a:lnSpc>
                <a:spcPct val="90000"/>
              </a:lnSpc>
            </a:pPr>
            <a:r>
              <a:rPr lang="en-US" altLang="en-US" sz="2000" dirty="0"/>
              <a:t>This source of time is used in mobile phone, IT, security, digital TV broadcast and many other applications requiring accurate time.</a:t>
            </a:r>
          </a:p>
          <a:p>
            <a:pPr>
              <a:lnSpc>
                <a:spcPct val="90000"/>
              </a:lnSpc>
            </a:pPr>
            <a:endParaRPr lang="en-GB" altLang="en-US" sz="2800" dirty="0"/>
          </a:p>
        </p:txBody>
      </p:sp>
      <p:sp>
        <p:nvSpPr>
          <p:cNvPr id="134147" name="Text Box 3">
            <a:extLst>
              <a:ext uri="{FF2B5EF4-FFF2-40B4-BE49-F238E27FC236}">
                <a16:creationId xmlns:a16="http://schemas.microsoft.com/office/drawing/2014/main" id="{85D67807-AACE-2E4A-89E1-0078972FBF3D}"/>
              </a:ext>
            </a:extLst>
          </p:cNvPr>
          <p:cNvSpPr txBox="1">
            <a:spLocks noChangeArrowheads="1"/>
          </p:cNvSpPr>
          <p:nvPr/>
        </p:nvSpPr>
        <p:spPr bwMode="auto">
          <a:xfrm>
            <a:off x="457200" y="898525"/>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solidFill>
                  <a:schemeClr val="tx2"/>
                </a:solidFill>
              </a:rPr>
              <a:t>GPS as a Source for Accurate time</a:t>
            </a:r>
          </a:p>
        </p:txBody>
      </p:sp>
      <p:sp>
        <p:nvSpPr>
          <p:cNvPr id="2" name="Slide Number Placeholder 1">
            <a:extLst>
              <a:ext uri="{FF2B5EF4-FFF2-40B4-BE49-F238E27FC236}">
                <a16:creationId xmlns:a16="http://schemas.microsoft.com/office/drawing/2014/main" id="{3B71678D-1B05-B343-BC13-9714335B7F62}"/>
              </a:ext>
            </a:extLst>
          </p:cNvPr>
          <p:cNvSpPr>
            <a:spLocks noGrp="1"/>
          </p:cNvSpPr>
          <p:nvPr>
            <p:ph type="sldNum" sz="quarter" idx="12"/>
          </p:nvPr>
        </p:nvSpPr>
        <p:spPr/>
        <p:txBody>
          <a:bodyPr/>
          <a:lstStyle/>
          <a:p>
            <a:fld id="{523BA762-FD51-DD42-A4ED-BDDCFD631F54}" type="slidenum">
              <a:rPr lang="en-US" smtClean="0"/>
              <a:t>24</a:t>
            </a:fld>
            <a:endParaRPr lang="en-US"/>
          </a:p>
        </p:txBody>
      </p:sp>
    </p:spTree>
    <p:extLst>
      <p:ext uri="{BB962C8B-B14F-4D97-AF65-F5344CB8AC3E}">
        <p14:creationId xmlns:p14="http://schemas.microsoft.com/office/powerpoint/2010/main" val="228597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2254-712A-4F4B-ABB7-ED489504AA9B}"/>
              </a:ext>
            </a:extLst>
          </p:cNvPr>
          <p:cNvSpPr>
            <a:spLocks noGrp="1"/>
          </p:cNvSpPr>
          <p:nvPr>
            <p:ph type="title"/>
          </p:nvPr>
        </p:nvSpPr>
        <p:spPr/>
        <p:txBody>
          <a:bodyPr/>
          <a:lstStyle/>
          <a:p>
            <a:r>
              <a:rPr lang="en-AU" dirty="0"/>
              <a:t>GNSS</a:t>
            </a:r>
          </a:p>
        </p:txBody>
      </p:sp>
      <p:sp>
        <p:nvSpPr>
          <p:cNvPr id="3" name="Content Placeholder 2">
            <a:extLst>
              <a:ext uri="{FF2B5EF4-FFF2-40B4-BE49-F238E27FC236}">
                <a16:creationId xmlns:a16="http://schemas.microsoft.com/office/drawing/2014/main" id="{9D3F0289-5F22-9C47-ACC5-452F5BE0D659}"/>
              </a:ext>
            </a:extLst>
          </p:cNvPr>
          <p:cNvSpPr>
            <a:spLocks noGrp="1"/>
          </p:cNvSpPr>
          <p:nvPr>
            <p:ph idx="1"/>
          </p:nvPr>
        </p:nvSpPr>
        <p:spPr>
          <a:xfrm>
            <a:off x="457200" y="1600200"/>
            <a:ext cx="8229600" cy="4664413"/>
          </a:xfrm>
        </p:spPr>
        <p:txBody>
          <a:bodyPr>
            <a:normAutofit fontScale="92500" lnSpcReduction="20000"/>
          </a:bodyPr>
          <a:lstStyle/>
          <a:p>
            <a:r>
              <a:rPr lang="en-AU" dirty="0"/>
              <a:t>Global Navigation Satellite System</a:t>
            </a:r>
          </a:p>
          <a:p>
            <a:pPr lvl="1"/>
            <a:r>
              <a:rPr lang="en-AU" dirty="0"/>
              <a:t>This is the name that covers all navigation satellite systems (constellations) globally</a:t>
            </a:r>
          </a:p>
          <a:p>
            <a:pPr lvl="1"/>
            <a:r>
              <a:rPr lang="en-AU" dirty="0"/>
              <a:t>Includes the main constellations such as GPS, GLONASS, GALILEO, BEIDOU, IRNSS and QZSS</a:t>
            </a:r>
          </a:p>
          <a:p>
            <a:pPr lvl="1"/>
            <a:r>
              <a:rPr lang="en-AU" dirty="0"/>
              <a:t>Also includes the Augmentation satellites systems typically called SBAS, WAAS, etc</a:t>
            </a:r>
          </a:p>
          <a:p>
            <a:r>
              <a:rPr lang="en-AU" dirty="0"/>
              <a:t>The main difference between a GPS and GNSS receiver is that a GPS receiver will only receive the GPS constellation signals, whereas a GNSS receiver should as a minimum receive signals from 2 different constellations plus SBAS</a:t>
            </a:r>
          </a:p>
          <a:p>
            <a:r>
              <a:rPr lang="en-AU" dirty="0"/>
              <a:t>Multi-Frequency receiver is one that can receive multiple signals from the same satellite. These signals are transmitted at different frequencies and given names such as L1, L2, L5 etc.</a:t>
            </a:r>
          </a:p>
          <a:p>
            <a:r>
              <a:rPr lang="en-AU" dirty="0"/>
              <a:t>A GNSS multi-constellation, multi-frequency receiver is used for very high accuracy positioning.</a:t>
            </a:r>
          </a:p>
        </p:txBody>
      </p:sp>
      <p:sp>
        <p:nvSpPr>
          <p:cNvPr id="4" name="Slide Number Placeholder 3">
            <a:extLst>
              <a:ext uri="{FF2B5EF4-FFF2-40B4-BE49-F238E27FC236}">
                <a16:creationId xmlns:a16="http://schemas.microsoft.com/office/drawing/2014/main" id="{46C696DB-B7C0-3942-AB5B-714027866A37}"/>
              </a:ext>
            </a:extLst>
          </p:cNvPr>
          <p:cNvSpPr>
            <a:spLocks noGrp="1"/>
          </p:cNvSpPr>
          <p:nvPr>
            <p:ph type="sldNum" sz="quarter" idx="12"/>
          </p:nvPr>
        </p:nvSpPr>
        <p:spPr/>
        <p:txBody>
          <a:bodyPr/>
          <a:lstStyle/>
          <a:p>
            <a:fld id="{523BA762-FD51-DD42-A4ED-BDDCFD631F54}" type="slidenum">
              <a:rPr lang="en-US" smtClean="0"/>
              <a:t>25</a:t>
            </a:fld>
            <a:endParaRPr lang="en-US"/>
          </a:p>
        </p:txBody>
      </p:sp>
    </p:spTree>
    <p:extLst>
      <p:ext uri="{BB962C8B-B14F-4D97-AF65-F5344CB8AC3E}">
        <p14:creationId xmlns:p14="http://schemas.microsoft.com/office/powerpoint/2010/main" val="372851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5104-87B6-394C-94F1-5AED9E66FE98}"/>
              </a:ext>
            </a:extLst>
          </p:cNvPr>
          <p:cNvSpPr>
            <a:spLocks noGrp="1"/>
          </p:cNvSpPr>
          <p:nvPr>
            <p:ph type="title"/>
          </p:nvPr>
        </p:nvSpPr>
        <p:spPr/>
        <p:txBody>
          <a:bodyPr/>
          <a:lstStyle/>
          <a:p>
            <a:r>
              <a:rPr lang="en-AU" dirty="0"/>
              <a:t>RTK</a:t>
            </a:r>
          </a:p>
        </p:txBody>
      </p:sp>
      <p:sp>
        <p:nvSpPr>
          <p:cNvPr id="3" name="Content Placeholder 2">
            <a:extLst>
              <a:ext uri="{FF2B5EF4-FFF2-40B4-BE49-F238E27FC236}">
                <a16:creationId xmlns:a16="http://schemas.microsoft.com/office/drawing/2014/main" id="{7594AC89-3E77-2B46-9A48-55718C25B690}"/>
              </a:ext>
            </a:extLst>
          </p:cNvPr>
          <p:cNvSpPr>
            <a:spLocks noGrp="1"/>
          </p:cNvSpPr>
          <p:nvPr>
            <p:ph idx="1"/>
          </p:nvPr>
        </p:nvSpPr>
        <p:spPr>
          <a:xfrm>
            <a:off x="457200" y="1417638"/>
            <a:ext cx="8229600" cy="4708526"/>
          </a:xfrm>
        </p:spPr>
        <p:txBody>
          <a:bodyPr>
            <a:normAutofit lnSpcReduction="10000"/>
          </a:bodyPr>
          <a:lstStyle/>
          <a:p>
            <a:pPr marL="0" indent="0">
              <a:spcBef>
                <a:spcPts val="0"/>
              </a:spcBef>
              <a:spcAft>
                <a:spcPts val="900"/>
              </a:spcAft>
              <a:buNone/>
            </a:pPr>
            <a:r>
              <a:rPr lang="en-AU" sz="2000" dirty="0"/>
              <a:t>RTK stands for Real Time Kinematics because it uses the satellite transmitted signal carrier for calculation.</a:t>
            </a:r>
          </a:p>
          <a:p>
            <a:pPr marL="0" indent="0">
              <a:spcBef>
                <a:spcPts val="0"/>
              </a:spcBef>
              <a:spcAft>
                <a:spcPts val="900"/>
              </a:spcAft>
              <a:buNone/>
            </a:pPr>
            <a:r>
              <a:rPr lang="en-AU" sz="2000" dirty="0"/>
              <a:t>From an architectural point of view, RTK consists of a base station, one or several rover users, and a communication channel with which the base broadcasts information to the rovers at real time.</a:t>
            </a:r>
          </a:p>
          <a:p>
            <a:pPr marL="0" indent="0">
              <a:spcBef>
                <a:spcPts val="0"/>
              </a:spcBef>
              <a:spcAft>
                <a:spcPts val="900"/>
              </a:spcAft>
              <a:buNone/>
            </a:pPr>
            <a:r>
              <a:rPr lang="en-AU" sz="2000" dirty="0"/>
              <a:t>It uses a Differential GNSS technique, corrections are transmitted from the base station that is in a known surveyed position, and this provides a high  precision accuracy relative to the base. </a:t>
            </a:r>
          </a:p>
          <a:p>
            <a:pPr marL="0" indent="0">
              <a:spcBef>
                <a:spcPts val="0"/>
              </a:spcBef>
              <a:spcAft>
                <a:spcPts val="900"/>
              </a:spcAft>
              <a:buNone/>
            </a:pPr>
            <a:r>
              <a:rPr lang="en-AU" sz="2000" dirty="0"/>
              <a:t>A RTK base station covers a service area spreading about 30 kilometres, and a real time communication channel is needed connecting base and rover. RTK, which achieves performances in the range of a few centimetres, is a technique commonly used in surveying applications.</a:t>
            </a:r>
          </a:p>
          <a:p>
            <a:pPr marL="0" indent="0">
              <a:spcBef>
                <a:spcPts val="0"/>
              </a:spcBef>
              <a:spcAft>
                <a:spcPts val="900"/>
              </a:spcAft>
              <a:buNone/>
            </a:pPr>
            <a:r>
              <a:rPr lang="en-AU" sz="2000" dirty="0"/>
              <a:t>For more information on RTK please refer to the white paper in this same folder.</a:t>
            </a:r>
          </a:p>
        </p:txBody>
      </p:sp>
      <p:sp>
        <p:nvSpPr>
          <p:cNvPr id="4" name="Slide Number Placeholder 3">
            <a:extLst>
              <a:ext uri="{FF2B5EF4-FFF2-40B4-BE49-F238E27FC236}">
                <a16:creationId xmlns:a16="http://schemas.microsoft.com/office/drawing/2014/main" id="{1C275DBF-37E3-5543-B9E8-3DF69AB24790}"/>
              </a:ext>
            </a:extLst>
          </p:cNvPr>
          <p:cNvSpPr>
            <a:spLocks noGrp="1"/>
          </p:cNvSpPr>
          <p:nvPr>
            <p:ph type="sldNum" sz="quarter" idx="12"/>
          </p:nvPr>
        </p:nvSpPr>
        <p:spPr/>
        <p:txBody>
          <a:bodyPr/>
          <a:lstStyle/>
          <a:p>
            <a:fld id="{523BA762-FD51-DD42-A4ED-BDDCFD631F54}" type="slidenum">
              <a:rPr lang="en-US" smtClean="0"/>
              <a:t>26</a:t>
            </a:fld>
            <a:endParaRPr lang="en-US"/>
          </a:p>
        </p:txBody>
      </p:sp>
    </p:spTree>
    <p:extLst>
      <p:ext uri="{BB962C8B-B14F-4D97-AF65-F5344CB8AC3E}">
        <p14:creationId xmlns:p14="http://schemas.microsoft.com/office/powerpoint/2010/main" val="360630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81" name="Rectangle 49">
            <a:extLst>
              <a:ext uri="{FF2B5EF4-FFF2-40B4-BE49-F238E27FC236}">
                <a16:creationId xmlns:a16="http://schemas.microsoft.com/office/drawing/2014/main" id="{B80F3FF6-17CE-1042-9AEC-7103E9D0F90B}"/>
              </a:ext>
            </a:extLst>
          </p:cNvPr>
          <p:cNvSpPr>
            <a:spLocks noGrp="1" noChangeArrowheads="1"/>
          </p:cNvSpPr>
          <p:nvPr>
            <p:ph type="title"/>
          </p:nvPr>
        </p:nvSpPr>
        <p:spPr>
          <a:xfrm>
            <a:off x="533400" y="846306"/>
            <a:ext cx="7772400" cy="758758"/>
          </a:xfrm>
        </p:spPr>
        <p:txBody>
          <a:bodyPr/>
          <a:lstStyle/>
          <a:p>
            <a:r>
              <a:rPr lang="en-US" altLang="en-US"/>
              <a:t> The constellation</a:t>
            </a:r>
          </a:p>
        </p:txBody>
      </p:sp>
      <p:sp>
        <p:nvSpPr>
          <p:cNvPr id="69710" name="Rectangle 78">
            <a:extLst>
              <a:ext uri="{FF2B5EF4-FFF2-40B4-BE49-F238E27FC236}">
                <a16:creationId xmlns:a16="http://schemas.microsoft.com/office/drawing/2014/main" id="{05EAE03B-53F1-8141-9122-96A44EC21224}"/>
              </a:ext>
            </a:extLst>
          </p:cNvPr>
          <p:cNvSpPr>
            <a:spLocks noGrp="1" noChangeArrowheads="1"/>
          </p:cNvSpPr>
          <p:nvPr>
            <p:ph type="body" sz="half" idx="2"/>
          </p:nvPr>
        </p:nvSpPr>
        <p:spPr>
          <a:xfrm>
            <a:off x="4572000" y="1605064"/>
            <a:ext cx="4108315" cy="5029200"/>
          </a:xfrm>
        </p:spPr>
        <p:txBody>
          <a:bodyPr/>
          <a:lstStyle/>
          <a:p>
            <a:r>
              <a:rPr lang="en-US" altLang="en-US" sz="1800" dirty="0"/>
              <a:t>24 satellites in high orbit, ~ 20,000 Km</a:t>
            </a:r>
          </a:p>
          <a:p>
            <a:r>
              <a:rPr lang="en-GB" altLang="en-US" sz="1800" dirty="0"/>
              <a:t>There are six orbital planes, equally spaced (60 degrees apart), and inclined at fifty-five degrees with respect to the equatorial plane.</a:t>
            </a:r>
          </a:p>
          <a:p>
            <a:r>
              <a:rPr lang="en-US" altLang="en-US" sz="1800" dirty="0"/>
              <a:t>12 hour orbital period</a:t>
            </a:r>
          </a:p>
          <a:p>
            <a:r>
              <a:rPr lang="en-US" altLang="en-US" sz="1800" dirty="0"/>
              <a:t>Positioned so a minimum of 5 satellites are visible at all times.</a:t>
            </a:r>
          </a:p>
          <a:p>
            <a:r>
              <a:rPr lang="en-US" altLang="en-US" sz="1800" dirty="0"/>
              <a:t>Each satellite transmits time, information about the constellation, and information about itself on two L-band frequencies</a:t>
            </a:r>
          </a:p>
          <a:p>
            <a:r>
              <a:rPr lang="en-US" altLang="en-US" sz="1800" dirty="0"/>
              <a:t>L1 (1575.42 MHz) is used by low cost receivers</a:t>
            </a:r>
          </a:p>
          <a:p>
            <a:endParaRPr lang="en-GB" altLang="en-US" sz="2400" dirty="0"/>
          </a:p>
        </p:txBody>
      </p:sp>
      <p:pic>
        <p:nvPicPr>
          <p:cNvPr id="69711" name="Picture 79">
            <a:extLst>
              <a:ext uri="{FF2B5EF4-FFF2-40B4-BE49-F238E27FC236}">
                <a16:creationId xmlns:a16="http://schemas.microsoft.com/office/drawing/2014/main" id="{9AFBC8E2-B8BA-3E4E-A208-21AB76872898}"/>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33400" y="1605064"/>
            <a:ext cx="3810000" cy="3960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58E9908B-16D0-A447-8330-425D2F9E8470}"/>
              </a:ext>
            </a:extLst>
          </p:cNvPr>
          <p:cNvSpPr>
            <a:spLocks noGrp="1"/>
          </p:cNvSpPr>
          <p:nvPr>
            <p:ph type="sldNum" sz="quarter" idx="12"/>
          </p:nvPr>
        </p:nvSpPr>
        <p:spPr/>
        <p:txBody>
          <a:bodyPr/>
          <a:lstStyle/>
          <a:p>
            <a:fld id="{1FB73C6B-2785-354C-9EFE-DEBA87BC36C8}" type="slidenum">
              <a:rPr lang="en-US" altLang="en-US" smtClean="0"/>
              <a:pPr/>
              <a:t>3</a:t>
            </a:fld>
            <a:endParaRPr lang="en-US" altLang="en-US"/>
          </a:p>
        </p:txBody>
      </p:sp>
    </p:spTree>
    <p:extLst>
      <p:ext uri="{BB962C8B-B14F-4D97-AF65-F5344CB8AC3E}">
        <p14:creationId xmlns:p14="http://schemas.microsoft.com/office/powerpoint/2010/main" val="11429961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0" name="Picture 6">
            <a:extLst>
              <a:ext uri="{FF2B5EF4-FFF2-40B4-BE49-F238E27FC236}">
                <a16:creationId xmlns:a16="http://schemas.microsoft.com/office/drawing/2014/main" id="{B457E673-8619-7D49-B5B1-233FC1F71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13" y="815354"/>
            <a:ext cx="7895389" cy="59061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4CB7231-F6EE-B54E-BCC8-C441D66AE8A0}"/>
              </a:ext>
            </a:extLst>
          </p:cNvPr>
          <p:cNvSpPr>
            <a:spLocks noGrp="1"/>
          </p:cNvSpPr>
          <p:nvPr>
            <p:ph type="sldNum" sz="quarter" idx="12"/>
          </p:nvPr>
        </p:nvSpPr>
        <p:spPr/>
        <p:txBody>
          <a:bodyPr/>
          <a:lstStyle/>
          <a:p>
            <a:fld id="{523BA762-FD51-DD42-A4ED-BDDCFD631F54}" type="slidenum">
              <a:rPr lang="en-US" smtClean="0"/>
              <a:t>4</a:t>
            </a:fld>
            <a:endParaRPr lang="en-US"/>
          </a:p>
        </p:txBody>
      </p:sp>
    </p:spTree>
    <p:extLst>
      <p:ext uri="{BB962C8B-B14F-4D97-AF65-F5344CB8AC3E}">
        <p14:creationId xmlns:p14="http://schemas.microsoft.com/office/powerpoint/2010/main" val="55680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7956239-C73C-CD4B-9557-90606CE85E35}"/>
              </a:ext>
            </a:extLst>
          </p:cNvPr>
          <p:cNvSpPr>
            <a:spLocks noGrp="1" noChangeArrowheads="1"/>
          </p:cNvSpPr>
          <p:nvPr>
            <p:ph type="title"/>
          </p:nvPr>
        </p:nvSpPr>
        <p:spPr>
          <a:xfrm>
            <a:off x="685800" y="622570"/>
            <a:ext cx="7772400" cy="825230"/>
          </a:xfrm>
        </p:spPr>
        <p:txBody>
          <a:bodyPr/>
          <a:lstStyle/>
          <a:p>
            <a:r>
              <a:rPr lang="en-GB" altLang="en-US" dirty="0"/>
              <a:t>GPS Space Vehicle</a:t>
            </a:r>
          </a:p>
        </p:txBody>
      </p:sp>
      <p:sp>
        <p:nvSpPr>
          <p:cNvPr id="92163" name="Rectangle 3">
            <a:extLst>
              <a:ext uri="{FF2B5EF4-FFF2-40B4-BE49-F238E27FC236}">
                <a16:creationId xmlns:a16="http://schemas.microsoft.com/office/drawing/2014/main" id="{FA938961-2F97-514B-B292-62AF7108B0DB}"/>
              </a:ext>
            </a:extLst>
          </p:cNvPr>
          <p:cNvSpPr>
            <a:spLocks noGrp="1" noChangeArrowheads="1"/>
          </p:cNvSpPr>
          <p:nvPr>
            <p:ph type="body" sz="half" idx="2"/>
          </p:nvPr>
        </p:nvSpPr>
        <p:spPr>
          <a:xfrm>
            <a:off x="4902740" y="1447800"/>
            <a:ext cx="3715966" cy="4648200"/>
          </a:xfrm>
        </p:spPr>
        <p:txBody>
          <a:bodyPr>
            <a:normAutofit/>
          </a:bodyPr>
          <a:lstStyle/>
          <a:p>
            <a:endParaRPr lang="en-GB" altLang="en-US" sz="2000" dirty="0"/>
          </a:p>
          <a:p>
            <a:r>
              <a:rPr lang="en-GB" altLang="en-US" sz="2000" dirty="0"/>
              <a:t>Broadcast power is approx. 22 watt </a:t>
            </a:r>
          </a:p>
          <a:p>
            <a:r>
              <a:rPr lang="en-GB" altLang="en-US" sz="2000" dirty="0"/>
              <a:t>4 Atomic clocks per space vehicle</a:t>
            </a:r>
          </a:p>
          <a:p>
            <a:r>
              <a:rPr lang="en-GB" altLang="en-US" sz="2000" dirty="0"/>
              <a:t>Signal Strength at planet surface:</a:t>
            </a:r>
          </a:p>
          <a:p>
            <a:pPr>
              <a:buFontTx/>
              <a:buNone/>
            </a:pPr>
            <a:r>
              <a:rPr lang="en-GB" altLang="en-US" sz="2000" dirty="0"/>
              <a:t> 	–123 dBm to –130 dBm</a:t>
            </a:r>
          </a:p>
          <a:p>
            <a:r>
              <a:rPr lang="en-GB" altLang="en-US" sz="2000" dirty="0"/>
              <a:t>Received signal is below RF Noise floor:</a:t>
            </a:r>
          </a:p>
          <a:p>
            <a:pPr>
              <a:buFontTx/>
              <a:buNone/>
            </a:pPr>
            <a:r>
              <a:rPr lang="en-GB" altLang="en-US" sz="2000" dirty="0"/>
              <a:t>    	It’s very, very weak.</a:t>
            </a:r>
          </a:p>
        </p:txBody>
      </p:sp>
      <p:pic>
        <p:nvPicPr>
          <p:cNvPr id="92167" name="Picture 7">
            <a:extLst>
              <a:ext uri="{FF2B5EF4-FFF2-40B4-BE49-F238E27FC236}">
                <a16:creationId xmlns:a16="http://schemas.microsoft.com/office/drawing/2014/main" id="{E6104B4C-9569-3749-95E0-3C2643FB0103}"/>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1536290"/>
            <a:ext cx="4343400" cy="4483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883DBB7F-F010-B649-96F2-1EF6ECD91CE4}"/>
              </a:ext>
            </a:extLst>
          </p:cNvPr>
          <p:cNvSpPr>
            <a:spLocks noGrp="1"/>
          </p:cNvSpPr>
          <p:nvPr>
            <p:ph type="sldNum" sz="quarter" idx="12"/>
          </p:nvPr>
        </p:nvSpPr>
        <p:spPr/>
        <p:txBody>
          <a:bodyPr/>
          <a:lstStyle/>
          <a:p>
            <a:fld id="{1FB73C6B-2785-354C-9EFE-DEBA87BC36C8}" type="slidenum">
              <a:rPr lang="en-US" altLang="en-US" smtClean="0"/>
              <a:pPr/>
              <a:t>5</a:t>
            </a:fld>
            <a:endParaRPr lang="en-US" altLang="en-US"/>
          </a:p>
        </p:txBody>
      </p:sp>
    </p:spTree>
    <p:extLst>
      <p:ext uri="{BB962C8B-B14F-4D97-AF65-F5344CB8AC3E}">
        <p14:creationId xmlns:p14="http://schemas.microsoft.com/office/powerpoint/2010/main" val="3971202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a:extLst>
              <a:ext uri="{FF2B5EF4-FFF2-40B4-BE49-F238E27FC236}">
                <a16:creationId xmlns:a16="http://schemas.microsoft.com/office/drawing/2014/main" id="{41C05B4A-E8A4-AE46-97DA-6CD6F4050436}"/>
              </a:ext>
            </a:extLst>
          </p:cNvPr>
          <p:cNvGraphicFramePr>
            <a:graphicFrameLocks/>
          </p:cNvGraphicFramePr>
          <p:nvPr>
            <p:extLst>
              <p:ext uri="{D42A27DB-BD31-4B8C-83A1-F6EECF244321}">
                <p14:modId xmlns:p14="http://schemas.microsoft.com/office/powerpoint/2010/main" val="309182036"/>
              </p:ext>
            </p:extLst>
          </p:nvPr>
        </p:nvGraphicFramePr>
        <p:xfrm>
          <a:off x="495300" y="1352550"/>
          <a:ext cx="8162925" cy="4895849"/>
        </p:xfrm>
        <a:graphic>
          <a:graphicData uri="http://schemas.openxmlformats.org/presentationml/2006/ole">
            <mc:AlternateContent xmlns:mc="http://schemas.openxmlformats.org/markup-compatibility/2006">
              <mc:Choice xmlns:v="urn:schemas-microsoft-com:vml" Requires="v">
                <p:oleObj spid="_x0000_s8207" name="ClipArt" r:id="rId4" imgW="48488600" imgH="30124400" progId="MS_ClipArt_Gallery.2">
                  <p:embed/>
                </p:oleObj>
              </mc:Choice>
              <mc:Fallback>
                <p:oleObj name="ClipArt" r:id="rId4" imgW="48488600" imgH="30124400" progId="MS_ClipArt_Gallery.2">
                  <p:embed/>
                  <p:pic>
                    <p:nvPicPr>
                      <p:cNvPr id="113666" name="Object 2">
                        <a:extLst>
                          <a:ext uri="{FF2B5EF4-FFF2-40B4-BE49-F238E27FC236}">
                            <a16:creationId xmlns:a16="http://schemas.microsoft.com/office/drawing/2014/main" id="{41C05B4A-E8A4-AE46-97DA-6CD6F405043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1352550"/>
                        <a:ext cx="8162925" cy="4895849"/>
                      </a:xfrm>
                      <a:prstGeom prst="rect">
                        <a:avLst/>
                      </a:prstGeom>
                      <a:noFill/>
                      <a:ln>
                        <a:noFill/>
                      </a:ln>
                      <a:effectLst/>
                    </p:spPr>
                  </p:pic>
                </p:oleObj>
              </mc:Fallback>
            </mc:AlternateContent>
          </a:graphicData>
        </a:graphic>
      </p:graphicFrame>
      <p:sp>
        <p:nvSpPr>
          <p:cNvPr id="113667" name="Rectangle 3">
            <a:extLst>
              <a:ext uri="{FF2B5EF4-FFF2-40B4-BE49-F238E27FC236}">
                <a16:creationId xmlns:a16="http://schemas.microsoft.com/office/drawing/2014/main" id="{C16CA537-2483-CC4D-9FEA-2B48653FCB31}"/>
              </a:ext>
            </a:extLst>
          </p:cNvPr>
          <p:cNvSpPr>
            <a:spLocks noGrp="1" noChangeArrowheads="1"/>
          </p:cNvSpPr>
          <p:nvPr>
            <p:ph type="title"/>
          </p:nvPr>
        </p:nvSpPr>
        <p:spPr>
          <a:xfrm>
            <a:off x="457200" y="711199"/>
            <a:ext cx="7772400" cy="528639"/>
          </a:xfrm>
          <a:noFill/>
          <a:ln/>
        </p:spPr>
        <p:txBody>
          <a:bodyPr lIns="92075" tIns="46038" rIns="92075" bIns="46038" anchor="b"/>
          <a:lstStyle/>
          <a:p>
            <a:pPr eaLnBrk="0" hangingPunct="0"/>
            <a:r>
              <a:rPr lang="en-US" altLang="en-US" dirty="0"/>
              <a:t>Ground Monitoring stations</a:t>
            </a:r>
          </a:p>
        </p:txBody>
      </p:sp>
      <p:grpSp>
        <p:nvGrpSpPr>
          <p:cNvPr id="113668" name="Group 4">
            <a:extLst>
              <a:ext uri="{FF2B5EF4-FFF2-40B4-BE49-F238E27FC236}">
                <a16:creationId xmlns:a16="http://schemas.microsoft.com/office/drawing/2014/main" id="{B4BDE613-9A3B-5B4D-9B0D-EC770E764814}"/>
              </a:ext>
            </a:extLst>
          </p:cNvPr>
          <p:cNvGrpSpPr>
            <a:grpSpLocks/>
          </p:cNvGrpSpPr>
          <p:nvPr/>
        </p:nvGrpSpPr>
        <p:grpSpPr bwMode="auto">
          <a:xfrm>
            <a:off x="457200" y="3124200"/>
            <a:ext cx="2333625" cy="3022600"/>
            <a:chOff x="208" y="2356"/>
            <a:chExt cx="1470" cy="1904"/>
          </a:xfrm>
        </p:grpSpPr>
        <p:sp>
          <p:nvSpPr>
            <p:cNvPr id="113669" name="Rectangle 5">
              <a:extLst>
                <a:ext uri="{FF2B5EF4-FFF2-40B4-BE49-F238E27FC236}">
                  <a16:creationId xmlns:a16="http://schemas.microsoft.com/office/drawing/2014/main" id="{2AFD19BD-EA44-7A4E-A304-36D77555571A}"/>
                </a:ext>
              </a:extLst>
            </p:cNvPr>
            <p:cNvSpPr>
              <a:spLocks noChangeArrowheads="1"/>
            </p:cNvSpPr>
            <p:nvPr/>
          </p:nvSpPr>
          <p:spPr bwMode="auto">
            <a:xfrm>
              <a:off x="208" y="4106"/>
              <a:ext cx="76" cy="74"/>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13670" name="Group 6">
              <a:extLst>
                <a:ext uri="{FF2B5EF4-FFF2-40B4-BE49-F238E27FC236}">
                  <a16:creationId xmlns:a16="http://schemas.microsoft.com/office/drawing/2014/main" id="{53573A5C-DFC0-C541-8932-C29AA4FE53B8}"/>
                </a:ext>
              </a:extLst>
            </p:cNvPr>
            <p:cNvGrpSpPr>
              <a:grpSpLocks/>
            </p:cNvGrpSpPr>
            <p:nvPr/>
          </p:nvGrpSpPr>
          <p:grpSpPr bwMode="auto">
            <a:xfrm>
              <a:off x="300" y="2356"/>
              <a:ext cx="1378" cy="1904"/>
              <a:chOff x="300" y="2356"/>
              <a:chExt cx="1378" cy="1904"/>
            </a:xfrm>
          </p:grpSpPr>
          <p:sp>
            <p:nvSpPr>
              <p:cNvPr id="113671" name="Rectangle 7">
                <a:extLst>
                  <a:ext uri="{FF2B5EF4-FFF2-40B4-BE49-F238E27FC236}">
                    <a16:creationId xmlns:a16="http://schemas.microsoft.com/office/drawing/2014/main" id="{CFFC6B50-2C50-9A4F-82BF-2D0A441A0104}"/>
                  </a:ext>
                </a:extLst>
              </p:cNvPr>
              <p:cNvSpPr>
                <a:spLocks noChangeArrowheads="1"/>
              </p:cNvSpPr>
              <p:nvPr/>
            </p:nvSpPr>
            <p:spPr bwMode="auto">
              <a:xfrm>
                <a:off x="300" y="4068"/>
                <a:ext cx="1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Master Control Station</a:t>
                </a:r>
              </a:p>
            </p:txBody>
          </p:sp>
          <p:sp>
            <p:nvSpPr>
              <p:cNvPr id="113672" name="Rectangle 8">
                <a:extLst>
                  <a:ext uri="{FF2B5EF4-FFF2-40B4-BE49-F238E27FC236}">
                    <a16:creationId xmlns:a16="http://schemas.microsoft.com/office/drawing/2014/main" id="{C82B42D9-417A-FA42-8914-AE797BB4524B}"/>
                  </a:ext>
                </a:extLst>
              </p:cNvPr>
              <p:cNvSpPr>
                <a:spLocks noChangeArrowheads="1"/>
              </p:cNvSpPr>
              <p:nvPr/>
            </p:nvSpPr>
            <p:spPr bwMode="auto">
              <a:xfrm>
                <a:off x="1082" y="2356"/>
                <a:ext cx="5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Colorado</a:t>
                </a:r>
                <a:r>
                  <a:rPr lang="en-US" altLang="en-US" sz="1200">
                    <a:solidFill>
                      <a:srgbClr val="000000"/>
                    </a:solidFill>
                    <a:latin typeface="Helvetica" pitchFamily="2" charset="0"/>
                  </a:rPr>
                  <a:t> </a:t>
                </a:r>
                <a:br>
                  <a:rPr lang="en-US" altLang="en-US" sz="1200">
                    <a:solidFill>
                      <a:srgbClr val="000000"/>
                    </a:solidFill>
                    <a:latin typeface="Helvetica" pitchFamily="2" charset="0"/>
                  </a:rPr>
                </a:br>
                <a:r>
                  <a:rPr lang="en-US" altLang="en-US" sz="1400">
                    <a:solidFill>
                      <a:srgbClr val="000000"/>
                    </a:solidFill>
                    <a:latin typeface="Helvetica" pitchFamily="2" charset="0"/>
                  </a:rPr>
                  <a:t>Springs</a:t>
                </a:r>
              </a:p>
            </p:txBody>
          </p:sp>
        </p:grpSp>
        <p:sp>
          <p:nvSpPr>
            <p:cNvPr id="113673" name="Rectangle 9">
              <a:extLst>
                <a:ext uri="{FF2B5EF4-FFF2-40B4-BE49-F238E27FC236}">
                  <a16:creationId xmlns:a16="http://schemas.microsoft.com/office/drawing/2014/main" id="{F17F77EB-BD15-7748-9E0F-44C37E42C6C9}"/>
                </a:ext>
              </a:extLst>
            </p:cNvPr>
            <p:cNvSpPr>
              <a:spLocks noChangeArrowheads="1"/>
            </p:cNvSpPr>
            <p:nvPr/>
          </p:nvSpPr>
          <p:spPr bwMode="auto">
            <a:xfrm>
              <a:off x="1056" y="2484"/>
              <a:ext cx="76" cy="74"/>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13674" name="Group 10">
            <a:extLst>
              <a:ext uri="{FF2B5EF4-FFF2-40B4-BE49-F238E27FC236}">
                <a16:creationId xmlns:a16="http://schemas.microsoft.com/office/drawing/2014/main" id="{82A5BE0E-4F40-6041-B5A8-28CAC7F56351}"/>
              </a:ext>
            </a:extLst>
          </p:cNvPr>
          <p:cNvGrpSpPr>
            <a:grpSpLocks/>
          </p:cNvGrpSpPr>
          <p:nvPr/>
        </p:nvGrpSpPr>
        <p:grpSpPr bwMode="auto">
          <a:xfrm>
            <a:off x="2438400" y="3505200"/>
            <a:ext cx="3151188" cy="2843213"/>
            <a:chOff x="1504" y="2535"/>
            <a:chExt cx="1985" cy="1791"/>
          </a:xfrm>
        </p:grpSpPr>
        <p:sp>
          <p:nvSpPr>
            <p:cNvPr id="113675" name="Rectangle 11">
              <a:extLst>
                <a:ext uri="{FF2B5EF4-FFF2-40B4-BE49-F238E27FC236}">
                  <a16:creationId xmlns:a16="http://schemas.microsoft.com/office/drawing/2014/main" id="{43AE21A3-169F-AC4D-BA41-2AD613CF8E2C}"/>
                </a:ext>
              </a:extLst>
            </p:cNvPr>
            <p:cNvSpPr>
              <a:spLocks noChangeArrowheads="1"/>
            </p:cNvSpPr>
            <p:nvPr/>
          </p:nvSpPr>
          <p:spPr bwMode="auto">
            <a:xfrm>
              <a:off x="1934" y="4000"/>
              <a:ext cx="15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Prelaunch Checkout Station</a:t>
              </a:r>
            </a:p>
            <a:p>
              <a:pPr eaLnBrk="0" hangingPunct="0"/>
              <a:r>
                <a:rPr lang="en-US" altLang="en-US" sz="1400">
                  <a:solidFill>
                    <a:srgbClr val="000000"/>
                  </a:solidFill>
                  <a:latin typeface="Helvetica" pitchFamily="2" charset="0"/>
                </a:rPr>
                <a:t>(Functional Ground Antenna)</a:t>
              </a:r>
            </a:p>
          </p:txBody>
        </p:sp>
        <p:sp>
          <p:nvSpPr>
            <p:cNvPr id="113676" name="AutoShape 12">
              <a:extLst>
                <a:ext uri="{FF2B5EF4-FFF2-40B4-BE49-F238E27FC236}">
                  <a16:creationId xmlns:a16="http://schemas.microsoft.com/office/drawing/2014/main" id="{970E6BBE-7093-654B-BDE6-FC86312E3228}"/>
                </a:ext>
              </a:extLst>
            </p:cNvPr>
            <p:cNvSpPr>
              <a:spLocks noChangeArrowheads="1"/>
            </p:cNvSpPr>
            <p:nvPr/>
          </p:nvSpPr>
          <p:spPr bwMode="auto">
            <a:xfrm>
              <a:off x="1842" y="4090"/>
              <a:ext cx="62" cy="102"/>
            </a:xfrm>
            <a:prstGeom prst="diamond">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13677" name="Group 13">
              <a:extLst>
                <a:ext uri="{FF2B5EF4-FFF2-40B4-BE49-F238E27FC236}">
                  <a16:creationId xmlns:a16="http://schemas.microsoft.com/office/drawing/2014/main" id="{5A3D2DEC-49EF-6342-8D28-5CF957AF1C41}"/>
                </a:ext>
              </a:extLst>
            </p:cNvPr>
            <p:cNvGrpSpPr>
              <a:grpSpLocks/>
            </p:cNvGrpSpPr>
            <p:nvPr/>
          </p:nvGrpSpPr>
          <p:grpSpPr bwMode="auto">
            <a:xfrm>
              <a:off x="1504" y="2535"/>
              <a:ext cx="898" cy="326"/>
              <a:chOff x="1504" y="2535"/>
              <a:chExt cx="898" cy="326"/>
            </a:xfrm>
          </p:grpSpPr>
          <p:sp>
            <p:nvSpPr>
              <p:cNvPr id="113678" name="Rectangle 14">
                <a:extLst>
                  <a:ext uri="{FF2B5EF4-FFF2-40B4-BE49-F238E27FC236}">
                    <a16:creationId xmlns:a16="http://schemas.microsoft.com/office/drawing/2014/main" id="{D3F779C6-8D0E-224A-A105-C6A1F3FFC40C}"/>
                  </a:ext>
                </a:extLst>
              </p:cNvPr>
              <p:cNvSpPr>
                <a:spLocks noChangeArrowheads="1"/>
              </p:cNvSpPr>
              <p:nvPr/>
            </p:nvSpPr>
            <p:spPr bwMode="auto">
              <a:xfrm>
                <a:off x="1546" y="2535"/>
                <a:ext cx="8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1400">
                    <a:solidFill>
                      <a:srgbClr val="000000"/>
                    </a:solidFill>
                    <a:latin typeface="Helvetica" pitchFamily="2" charset="0"/>
                  </a:rPr>
                  <a:t>Cape Canaveral</a:t>
                </a:r>
              </a:p>
            </p:txBody>
          </p:sp>
          <p:sp>
            <p:nvSpPr>
              <p:cNvPr id="113679" name="AutoShape 15">
                <a:extLst>
                  <a:ext uri="{FF2B5EF4-FFF2-40B4-BE49-F238E27FC236}">
                    <a16:creationId xmlns:a16="http://schemas.microsoft.com/office/drawing/2014/main" id="{58E2BCF5-5FC5-4144-8256-56351AEBBFC7}"/>
                  </a:ext>
                </a:extLst>
              </p:cNvPr>
              <p:cNvSpPr>
                <a:spLocks noChangeArrowheads="1"/>
              </p:cNvSpPr>
              <p:nvPr/>
            </p:nvSpPr>
            <p:spPr bwMode="auto">
              <a:xfrm>
                <a:off x="1504" y="2642"/>
                <a:ext cx="62" cy="102"/>
              </a:xfrm>
              <a:prstGeom prst="diamond">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grpSp>
        <p:nvGrpSpPr>
          <p:cNvPr id="113680" name="Group 16">
            <a:extLst>
              <a:ext uri="{FF2B5EF4-FFF2-40B4-BE49-F238E27FC236}">
                <a16:creationId xmlns:a16="http://schemas.microsoft.com/office/drawing/2014/main" id="{C230C852-FF6E-9342-8E90-B0E0E01C3C31}"/>
              </a:ext>
            </a:extLst>
          </p:cNvPr>
          <p:cNvGrpSpPr>
            <a:grpSpLocks/>
          </p:cNvGrpSpPr>
          <p:nvPr/>
        </p:nvGrpSpPr>
        <p:grpSpPr bwMode="auto">
          <a:xfrm>
            <a:off x="646112" y="3327400"/>
            <a:ext cx="7664451" cy="2944813"/>
            <a:chOff x="332" y="2384"/>
            <a:chExt cx="4871" cy="1935"/>
          </a:xfrm>
        </p:grpSpPr>
        <p:sp>
          <p:nvSpPr>
            <p:cNvPr id="113681" name="Oval 17">
              <a:extLst>
                <a:ext uri="{FF2B5EF4-FFF2-40B4-BE49-F238E27FC236}">
                  <a16:creationId xmlns:a16="http://schemas.microsoft.com/office/drawing/2014/main" id="{7B6E9BA9-6CDF-EA4A-B6AA-E2DDF27CD27E}"/>
                </a:ext>
              </a:extLst>
            </p:cNvPr>
            <p:cNvSpPr>
              <a:spLocks noChangeArrowheads="1"/>
            </p:cNvSpPr>
            <p:nvPr/>
          </p:nvSpPr>
          <p:spPr bwMode="auto">
            <a:xfrm>
              <a:off x="3558" y="4074"/>
              <a:ext cx="72" cy="7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82" name="Rectangle 18">
              <a:extLst>
                <a:ext uri="{FF2B5EF4-FFF2-40B4-BE49-F238E27FC236}">
                  <a16:creationId xmlns:a16="http://schemas.microsoft.com/office/drawing/2014/main" id="{A39E54DC-B564-104D-AEB0-4E249AD8725C}"/>
                </a:ext>
              </a:extLst>
            </p:cNvPr>
            <p:cNvSpPr>
              <a:spLocks noChangeArrowheads="1"/>
            </p:cNvSpPr>
            <p:nvPr/>
          </p:nvSpPr>
          <p:spPr bwMode="auto">
            <a:xfrm>
              <a:off x="3644" y="3993"/>
              <a:ext cx="74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en-US" sz="1400">
                  <a:solidFill>
                    <a:srgbClr val="000000"/>
                  </a:solidFill>
                  <a:latin typeface="Helvetica" pitchFamily="2" charset="0"/>
                </a:rPr>
                <a:t>Monitor Station</a:t>
              </a:r>
            </a:p>
          </p:txBody>
        </p:sp>
        <p:sp>
          <p:nvSpPr>
            <p:cNvPr id="113683" name="Oval 19">
              <a:extLst>
                <a:ext uri="{FF2B5EF4-FFF2-40B4-BE49-F238E27FC236}">
                  <a16:creationId xmlns:a16="http://schemas.microsoft.com/office/drawing/2014/main" id="{F76FC047-8892-4B4E-8975-E2E96954A94F}"/>
                </a:ext>
              </a:extLst>
            </p:cNvPr>
            <p:cNvSpPr>
              <a:spLocks noChangeArrowheads="1"/>
            </p:cNvSpPr>
            <p:nvPr/>
          </p:nvSpPr>
          <p:spPr bwMode="auto">
            <a:xfrm>
              <a:off x="1052" y="2384"/>
              <a:ext cx="72" cy="7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84" name="Rectangle 20">
              <a:extLst>
                <a:ext uri="{FF2B5EF4-FFF2-40B4-BE49-F238E27FC236}">
                  <a16:creationId xmlns:a16="http://schemas.microsoft.com/office/drawing/2014/main" id="{D3BF6E97-E252-DD44-88C8-E4FE802D00DA}"/>
                </a:ext>
              </a:extLst>
            </p:cNvPr>
            <p:cNvSpPr>
              <a:spLocks noChangeArrowheads="1"/>
            </p:cNvSpPr>
            <p:nvPr/>
          </p:nvSpPr>
          <p:spPr bwMode="auto">
            <a:xfrm>
              <a:off x="4608" y="2774"/>
              <a:ext cx="5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Kwajalein</a:t>
              </a:r>
            </a:p>
          </p:txBody>
        </p:sp>
        <p:sp>
          <p:nvSpPr>
            <p:cNvPr id="113685" name="Oval 21">
              <a:extLst>
                <a:ext uri="{FF2B5EF4-FFF2-40B4-BE49-F238E27FC236}">
                  <a16:creationId xmlns:a16="http://schemas.microsoft.com/office/drawing/2014/main" id="{51AB6240-8EF9-AD4D-BBC8-9C469F561D3F}"/>
                </a:ext>
              </a:extLst>
            </p:cNvPr>
            <p:cNvSpPr>
              <a:spLocks noChangeArrowheads="1"/>
            </p:cNvSpPr>
            <p:nvPr/>
          </p:nvSpPr>
          <p:spPr bwMode="auto">
            <a:xfrm>
              <a:off x="4740" y="2958"/>
              <a:ext cx="72" cy="7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13686" name="Group 22">
              <a:extLst>
                <a:ext uri="{FF2B5EF4-FFF2-40B4-BE49-F238E27FC236}">
                  <a16:creationId xmlns:a16="http://schemas.microsoft.com/office/drawing/2014/main" id="{9E7FEFD6-9034-954A-AC10-9924D51CA094}"/>
                </a:ext>
              </a:extLst>
            </p:cNvPr>
            <p:cNvGrpSpPr>
              <a:grpSpLocks/>
            </p:cNvGrpSpPr>
            <p:nvPr/>
          </p:nvGrpSpPr>
          <p:grpSpPr bwMode="auto">
            <a:xfrm>
              <a:off x="332" y="2902"/>
              <a:ext cx="518" cy="192"/>
              <a:chOff x="332" y="2902"/>
              <a:chExt cx="518" cy="192"/>
            </a:xfrm>
          </p:grpSpPr>
          <p:sp>
            <p:nvSpPr>
              <p:cNvPr id="113687" name="Rectangle 23">
                <a:extLst>
                  <a:ext uri="{FF2B5EF4-FFF2-40B4-BE49-F238E27FC236}">
                    <a16:creationId xmlns:a16="http://schemas.microsoft.com/office/drawing/2014/main" id="{41A855D4-1803-4F4C-8C86-7018DA794D63}"/>
                  </a:ext>
                </a:extLst>
              </p:cNvPr>
              <p:cNvSpPr>
                <a:spLocks noChangeArrowheads="1"/>
              </p:cNvSpPr>
              <p:nvPr/>
            </p:nvSpPr>
            <p:spPr bwMode="auto">
              <a:xfrm>
                <a:off x="398" y="2902"/>
                <a:ext cx="4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a:solidFill>
                      <a:srgbClr val="000000"/>
                    </a:solidFill>
                    <a:latin typeface="Helvetica" pitchFamily="2" charset="0"/>
                  </a:rPr>
                  <a:t>Hawaii</a:t>
                </a:r>
              </a:p>
            </p:txBody>
          </p:sp>
          <p:sp>
            <p:nvSpPr>
              <p:cNvPr id="113688" name="Oval 24">
                <a:extLst>
                  <a:ext uri="{FF2B5EF4-FFF2-40B4-BE49-F238E27FC236}">
                    <a16:creationId xmlns:a16="http://schemas.microsoft.com/office/drawing/2014/main" id="{BE5F64D4-8A6F-A649-810E-05C17CB3B15E}"/>
                  </a:ext>
                </a:extLst>
              </p:cNvPr>
              <p:cNvSpPr>
                <a:spLocks noChangeArrowheads="1"/>
              </p:cNvSpPr>
              <p:nvPr/>
            </p:nvSpPr>
            <p:spPr bwMode="auto">
              <a:xfrm>
                <a:off x="332" y="2956"/>
                <a:ext cx="72" cy="7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13689" name="Rectangle 25">
              <a:extLst>
                <a:ext uri="{FF2B5EF4-FFF2-40B4-BE49-F238E27FC236}">
                  <a16:creationId xmlns:a16="http://schemas.microsoft.com/office/drawing/2014/main" id="{50944A04-F3C7-DB4C-932E-764DFD494D9E}"/>
                </a:ext>
              </a:extLst>
            </p:cNvPr>
            <p:cNvSpPr>
              <a:spLocks noChangeArrowheads="1"/>
            </p:cNvSpPr>
            <p:nvPr/>
          </p:nvSpPr>
          <p:spPr bwMode="auto">
            <a:xfrm>
              <a:off x="3388" y="3320"/>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Diego Garcia</a:t>
              </a:r>
            </a:p>
          </p:txBody>
        </p:sp>
        <p:sp>
          <p:nvSpPr>
            <p:cNvPr id="113690" name="Oval 26">
              <a:extLst>
                <a:ext uri="{FF2B5EF4-FFF2-40B4-BE49-F238E27FC236}">
                  <a16:creationId xmlns:a16="http://schemas.microsoft.com/office/drawing/2014/main" id="{9FCE2EE5-CAE8-E64E-86C7-0429F1D98826}"/>
                </a:ext>
              </a:extLst>
            </p:cNvPr>
            <p:cNvSpPr>
              <a:spLocks noChangeArrowheads="1"/>
            </p:cNvSpPr>
            <p:nvPr/>
          </p:nvSpPr>
          <p:spPr bwMode="auto">
            <a:xfrm>
              <a:off x="3616" y="3204"/>
              <a:ext cx="72" cy="7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91" name="Rectangle 27">
              <a:extLst>
                <a:ext uri="{FF2B5EF4-FFF2-40B4-BE49-F238E27FC236}">
                  <a16:creationId xmlns:a16="http://schemas.microsoft.com/office/drawing/2014/main" id="{687A89CB-D8D7-EC4A-B2F0-084DC221E19D}"/>
                </a:ext>
              </a:extLst>
            </p:cNvPr>
            <p:cNvSpPr>
              <a:spLocks noChangeArrowheads="1"/>
            </p:cNvSpPr>
            <p:nvPr/>
          </p:nvSpPr>
          <p:spPr bwMode="auto">
            <a:xfrm>
              <a:off x="2208" y="3202"/>
              <a:ext cx="6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Ascention</a:t>
              </a:r>
            </a:p>
          </p:txBody>
        </p:sp>
        <p:sp>
          <p:nvSpPr>
            <p:cNvPr id="113692" name="Oval 28">
              <a:extLst>
                <a:ext uri="{FF2B5EF4-FFF2-40B4-BE49-F238E27FC236}">
                  <a16:creationId xmlns:a16="http://schemas.microsoft.com/office/drawing/2014/main" id="{4CF1BA46-5B7D-C848-8430-E30C6DF34B05}"/>
                </a:ext>
              </a:extLst>
            </p:cNvPr>
            <p:cNvSpPr>
              <a:spLocks noChangeArrowheads="1"/>
            </p:cNvSpPr>
            <p:nvPr/>
          </p:nvSpPr>
          <p:spPr bwMode="auto">
            <a:xfrm>
              <a:off x="2398" y="3126"/>
              <a:ext cx="72" cy="7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13693" name="Group 29">
            <a:extLst>
              <a:ext uri="{FF2B5EF4-FFF2-40B4-BE49-F238E27FC236}">
                <a16:creationId xmlns:a16="http://schemas.microsoft.com/office/drawing/2014/main" id="{D38EE5EC-7083-2C46-9291-ED079B7ACC2F}"/>
              </a:ext>
            </a:extLst>
          </p:cNvPr>
          <p:cNvGrpSpPr>
            <a:grpSpLocks/>
          </p:cNvGrpSpPr>
          <p:nvPr/>
        </p:nvGrpSpPr>
        <p:grpSpPr bwMode="auto">
          <a:xfrm>
            <a:off x="3962400" y="4114800"/>
            <a:ext cx="4535488" cy="1990725"/>
            <a:chOff x="2474" y="2952"/>
            <a:chExt cx="2857" cy="1254"/>
          </a:xfrm>
        </p:grpSpPr>
        <p:grpSp>
          <p:nvGrpSpPr>
            <p:cNvPr id="113694" name="Group 30">
              <a:extLst>
                <a:ext uri="{FF2B5EF4-FFF2-40B4-BE49-F238E27FC236}">
                  <a16:creationId xmlns:a16="http://schemas.microsoft.com/office/drawing/2014/main" id="{AB3E6133-FD40-0B4C-BCF1-8331EFC56FD5}"/>
                </a:ext>
              </a:extLst>
            </p:cNvPr>
            <p:cNvGrpSpPr>
              <a:grpSpLocks/>
            </p:cNvGrpSpPr>
            <p:nvPr/>
          </p:nvGrpSpPr>
          <p:grpSpPr bwMode="auto">
            <a:xfrm>
              <a:off x="4326" y="4014"/>
              <a:ext cx="1005" cy="192"/>
              <a:chOff x="4326" y="4014"/>
              <a:chExt cx="1005" cy="192"/>
            </a:xfrm>
          </p:grpSpPr>
          <p:sp>
            <p:nvSpPr>
              <p:cNvPr id="113695" name="Rectangle 31">
                <a:extLst>
                  <a:ext uri="{FF2B5EF4-FFF2-40B4-BE49-F238E27FC236}">
                    <a16:creationId xmlns:a16="http://schemas.microsoft.com/office/drawing/2014/main" id="{A98C581D-9A55-7E4D-9CDA-F9E8956FB4CE}"/>
                  </a:ext>
                </a:extLst>
              </p:cNvPr>
              <p:cNvSpPr>
                <a:spLocks noChangeArrowheads="1"/>
              </p:cNvSpPr>
              <p:nvPr/>
            </p:nvSpPr>
            <p:spPr bwMode="auto">
              <a:xfrm>
                <a:off x="4396" y="4014"/>
                <a:ext cx="9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a:solidFill>
                      <a:srgbClr val="000000"/>
                    </a:solidFill>
                    <a:latin typeface="Helvetica" pitchFamily="2" charset="0"/>
                  </a:rPr>
                  <a:t>Ground Antenna</a:t>
                </a:r>
              </a:p>
            </p:txBody>
          </p:sp>
          <p:sp>
            <p:nvSpPr>
              <p:cNvPr id="113696" name="AutoShape 32">
                <a:extLst>
                  <a:ext uri="{FF2B5EF4-FFF2-40B4-BE49-F238E27FC236}">
                    <a16:creationId xmlns:a16="http://schemas.microsoft.com/office/drawing/2014/main" id="{3957A26A-7515-8B40-88FC-C71E021F3959}"/>
                  </a:ext>
                </a:extLst>
              </p:cNvPr>
              <p:cNvSpPr>
                <a:spLocks noChangeArrowheads="1"/>
              </p:cNvSpPr>
              <p:nvPr/>
            </p:nvSpPr>
            <p:spPr bwMode="auto">
              <a:xfrm>
                <a:off x="4326" y="4060"/>
                <a:ext cx="82" cy="82"/>
              </a:xfrm>
              <a:prstGeom prst="triangle">
                <a:avLst>
                  <a:gd name="adj" fmla="val 49977"/>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13697" name="AutoShape 33">
              <a:extLst>
                <a:ext uri="{FF2B5EF4-FFF2-40B4-BE49-F238E27FC236}">
                  <a16:creationId xmlns:a16="http://schemas.microsoft.com/office/drawing/2014/main" id="{565ECFD7-DA34-6849-876D-BACFE7BF1336}"/>
                </a:ext>
              </a:extLst>
            </p:cNvPr>
            <p:cNvSpPr>
              <a:spLocks noChangeArrowheads="1"/>
            </p:cNvSpPr>
            <p:nvPr/>
          </p:nvSpPr>
          <p:spPr bwMode="auto">
            <a:xfrm>
              <a:off x="4850" y="2952"/>
              <a:ext cx="82" cy="82"/>
            </a:xfrm>
            <a:prstGeom prst="triangle">
              <a:avLst>
                <a:gd name="adj" fmla="val 49977"/>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98" name="AutoShape 34">
              <a:extLst>
                <a:ext uri="{FF2B5EF4-FFF2-40B4-BE49-F238E27FC236}">
                  <a16:creationId xmlns:a16="http://schemas.microsoft.com/office/drawing/2014/main" id="{0C91CFCD-099E-2843-8D48-FD931B42C934}"/>
                </a:ext>
              </a:extLst>
            </p:cNvPr>
            <p:cNvSpPr>
              <a:spLocks noChangeArrowheads="1"/>
            </p:cNvSpPr>
            <p:nvPr/>
          </p:nvSpPr>
          <p:spPr bwMode="auto">
            <a:xfrm>
              <a:off x="3722" y="3188"/>
              <a:ext cx="82" cy="82"/>
            </a:xfrm>
            <a:prstGeom prst="triangle">
              <a:avLst>
                <a:gd name="adj" fmla="val 49977"/>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99" name="AutoShape 35">
              <a:extLst>
                <a:ext uri="{FF2B5EF4-FFF2-40B4-BE49-F238E27FC236}">
                  <a16:creationId xmlns:a16="http://schemas.microsoft.com/office/drawing/2014/main" id="{D88D1124-F0E6-7F4C-9064-9F23F715EEAF}"/>
                </a:ext>
              </a:extLst>
            </p:cNvPr>
            <p:cNvSpPr>
              <a:spLocks noChangeArrowheads="1"/>
            </p:cNvSpPr>
            <p:nvPr/>
          </p:nvSpPr>
          <p:spPr bwMode="auto">
            <a:xfrm>
              <a:off x="2474" y="3120"/>
              <a:ext cx="82" cy="82"/>
            </a:xfrm>
            <a:prstGeom prst="triangle">
              <a:avLst>
                <a:gd name="adj" fmla="val 49977"/>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 name="Slide Number Placeholder 1">
            <a:extLst>
              <a:ext uri="{FF2B5EF4-FFF2-40B4-BE49-F238E27FC236}">
                <a16:creationId xmlns:a16="http://schemas.microsoft.com/office/drawing/2014/main" id="{9EBFC82B-3866-DB45-A211-9C8311EDE1A9}"/>
              </a:ext>
            </a:extLst>
          </p:cNvPr>
          <p:cNvSpPr>
            <a:spLocks noGrp="1"/>
          </p:cNvSpPr>
          <p:nvPr>
            <p:ph type="sldNum" sz="quarter" idx="12"/>
          </p:nvPr>
        </p:nvSpPr>
        <p:spPr/>
        <p:txBody>
          <a:bodyPr/>
          <a:lstStyle/>
          <a:p>
            <a:fld id="{523BA762-FD51-DD42-A4ED-BDDCFD631F54}" type="slidenum">
              <a:rPr lang="en-US" smtClean="0"/>
              <a:t>6</a:t>
            </a:fld>
            <a:endParaRPr lang="en-US"/>
          </a:p>
        </p:txBody>
      </p:sp>
    </p:spTree>
    <p:extLst>
      <p:ext uri="{BB962C8B-B14F-4D97-AF65-F5344CB8AC3E}">
        <p14:creationId xmlns:p14="http://schemas.microsoft.com/office/powerpoint/2010/main" val="162009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7C915D0-4831-DF47-9DBC-42B22C976DBB}"/>
              </a:ext>
            </a:extLst>
          </p:cNvPr>
          <p:cNvSpPr>
            <a:spLocks noGrp="1" noChangeArrowheads="1"/>
          </p:cNvSpPr>
          <p:nvPr>
            <p:ph type="title"/>
          </p:nvPr>
        </p:nvSpPr>
        <p:spPr>
          <a:xfrm>
            <a:off x="685800" y="690664"/>
            <a:ext cx="7772400" cy="528536"/>
          </a:xfrm>
        </p:spPr>
        <p:txBody>
          <a:bodyPr/>
          <a:lstStyle/>
          <a:p>
            <a:r>
              <a:rPr lang="en-GB" altLang="en-US" dirty="0"/>
              <a:t>Control segment</a:t>
            </a:r>
          </a:p>
        </p:txBody>
      </p:sp>
      <p:pic>
        <p:nvPicPr>
          <p:cNvPr id="111619" name="Picture 3">
            <a:extLst>
              <a:ext uri="{FF2B5EF4-FFF2-40B4-BE49-F238E27FC236}">
                <a16:creationId xmlns:a16="http://schemas.microsoft.com/office/drawing/2014/main" id="{DE734AAC-19E6-264A-A4A8-0FAA2166F14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7717" y="1219199"/>
            <a:ext cx="8476557" cy="5152417"/>
          </a:xfrm>
        </p:spPr>
      </p:pic>
      <p:sp>
        <p:nvSpPr>
          <p:cNvPr id="2" name="Slide Number Placeholder 1">
            <a:extLst>
              <a:ext uri="{FF2B5EF4-FFF2-40B4-BE49-F238E27FC236}">
                <a16:creationId xmlns:a16="http://schemas.microsoft.com/office/drawing/2014/main" id="{EAC312B6-816D-FF42-AE86-B3E3733DFD81}"/>
              </a:ext>
            </a:extLst>
          </p:cNvPr>
          <p:cNvSpPr>
            <a:spLocks noGrp="1"/>
          </p:cNvSpPr>
          <p:nvPr>
            <p:ph type="sldNum" sz="quarter" idx="12"/>
          </p:nvPr>
        </p:nvSpPr>
        <p:spPr/>
        <p:txBody>
          <a:bodyPr/>
          <a:lstStyle/>
          <a:p>
            <a:fld id="{523BA762-FD51-DD42-A4ED-BDDCFD631F54}" type="slidenum">
              <a:rPr lang="en-US" smtClean="0"/>
              <a:t>7</a:t>
            </a:fld>
            <a:endParaRPr lang="en-US"/>
          </a:p>
        </p:txBody>
      </p:sp>
    </p:spTree>
    <p:extLst>
      <p:ext uri="{BB962C8B-B14F-4D97-AF65-F5344CB8AC3E}">
        <p14:creationId xmlns:p14="http://schemas.microsoft.com/office/powerpoint/2010/main" val="141276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42A6C9A-821E-E44A-A8CA-F1B059E99E0C}"/>
              </a:ext>
            </a:extLst>
          </p:cNvPr>
          <p:cNvSpPr>
            <a:spLocks noGrp="1" noChangeArrowheads="1"/>
          </p:cNvSpPr>
          <p:nvPr>
            <p:ph type="title"/>
          </p:nvPr>
        </p:nvSpPr>
        <p:spPr/>
        <p:txBody>
          <a:bodyPr/>
          <a:lstStyle/>
          <a:p>
            <a:r>
              <a:rPr lang="en-US" altLang="en-US"/>
              <a:t>The GPS L1 Signal.</a:t>
            </a:r>
          </a:p>
        </p:txBody>
      </p:sp>
      <p:sp>
        <p:nvSpPr>
          <p:cNvPr id="64515" name="Rectangle 3">
            <a:extLst>
              <a:ext uri="{FF2B5EF4-FFF2-40B4-BE49-F238E27FC236}">
                <a16:creationId xmlns:a16="http://schemas.microsoft.com/office/drawing/2014/main" id="{AEE73AC2-2E4E-5743-BA8B-708776708F5F}"/>
              </a:ext>
            </a:extLst>
          </p:cNvPr>
          <p:cNvSpPr>
            <a:spLocks noGrp="1" noChangeArrowheads="1"/>
          </p:cNvSpPr>
          <p:nvPr>
            <p:ph type="body" idx="1"/>
          </p:nvPr>
        </p:nvSpPr>
        <p:spPr>
          <a:xfrm>
            <a:off x="685800" y="1600200"/>
            <a:ext cx="7772400" cy="4495800"/>
          </a:xfrm>
        </p:spPr>
        <p:txBody>
          <a:bodyPr/>
          <a:lstStyle/>
          <a:p>
            <a:pPr>
              <a:buFontTx/>
              <a:buNone/>
            </a:pPr>
            <a:r>
              <a:rPr lang="en-US" altLang="en-US"/>
              <a:t>	The GPS L1 signal has three components:</a:t>
            </a:r>
          </a:p>
          <a:p>
            <a:pPr>
              <a:buFontTx/>
              <a:buNone/>
            </a:pPr>
            <a:r>
              <a:rPr lang="en-US" altLang="en-US"/>
              <a:t>	1. </a:t>
            </a:r>
            <a:r>
              <a:rPr lang="en-US" altLang="en-US" b="1"/>
              <a:t>C/A Code</a:t>
            </a:r>
            <a:r>
              <a:rPr lang="en-US" altLang="en-US"/>
              <a:t> - Coarse Acquisition Code</a:t>
            </a:r>
          </a:p>
          <a:p>
            <a:pPr>
              <a:buFontTx/>
              <a:buNone/>
            </a:pPr>
            <a:r>
              <a:rPr lang="en-US" altLang="en-US"/>
              <a:t>	2.</a:t>
            </a:r>
            <a:r>
              <a:rPr lang="en-US" altLang="en-US" sz="2000" b="1">
                <a:latin typeface="Arial" panose="020B0604020202020204" pitchFamily="34" charset="0"/>
              </a:rPr>
              <a:t> </a:t>
            </a:r>
            <a:r>
              <a:rPr lang="en-US" altLang="en-US" b="1"/>
              <a:t>Navigation message</a:t>
            </a:r>
            <a:r>
              <a:rPr lang="en-US" altLang="en-US"/>
              <a:t> – Almanac, ephemeris, Satellite health, satellite clock corrections etc.</a:t>
            </a:r>
          </a:p>
          <a:p>
            <a:pPr>
              <a:buFontTx/>
              <a:buNone/>
            </a:pPr>
            <a:r>
              <a:rPr lang="en-US" altLang="en-US"/>
              <a:t>	3. </a:t>
            </a:r>
            <a:r>
              <a:rPr lang="en-US" altLang="en-US" b="1"/>
              <a:t>P- Code</a:t>
            </a:r>
            <a:r>
              <a:rPr lang="en-US" altLang="en-US"/>
              <a:t> (Y-Code when encrypted)</a:t>
            </a:r>
          </a:p>
          <a:p>
            <a:endParaRPr lang="en-US" altLang="en-US"/>
          </a:p>
        </p:txBody>
      </p:sp>
      <p:sp>
        <p:nvSpPr>
          <p:cNvPr id="2" name="Slide Number Placeholder 1">
            <a:extLst>
              <a:ext uri="{FF2B5EF4-FFF2-40B4-BE49-F238E27FC236}">
                <a16:creationId xmlns:a16="http://schemas.microsoft.com/office/drawing/2014/main" id="{D7DB3C28-9773-9B45-B58E-8C60AFB5F652}"/>
              </a:ext>
            </a:extLst>
          </p:cNvPr>
          <p:cNvSpPr>
            <a:spLocks noGrp="1"/>
          </p:cNvSpPr>
          <p:nvPr>
            <p:ph type="sldNum" sz="quarter" idx="12"/>
          </p:nvPr>
        </p:nvSpPr>
        <p:spPr/>
        <p:txBody>
          <a:bodyPr/>
          <a:lstStyle/>
          <a:p>
            <a:fld id="{523BA762-FD51-DD42-A4ED-BDDCFD631F54}" type="slidenum">
              <a:rPr lang="en-US" smtClean="0"/>
              <a:t>8</a:t>
            </a:fld>
            <a:endParaRPr lang="en-US"/>
          </a:p>
        </p:txBody>
      </p:sp>
    </p:spTree>
    <p:extLst>
      <p:ext uri="{BB962C8B-B14F-4D97-AF65-F5344CB8AC3E}">
        <p14:creationId xmlns:p14="http://schemas.microsoft.com/office/powerpoint/2010/main" val="293231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4696AA4-D8AC-0946-9E33-F37CE569081E}"/>
              </a:ext>
            </a:extLst>
          </p:cNvPr>
          <p:cNvSpPr>
            <a:spLocks noGrp="1" noChangeArrowheads="1"/>
          </p:cNvSpPr>
          <p:nvPr>
            <p:ph type="title"/>
          </p:nvPr>
        </p:nvSpPr>
        <p:spPr>
          <a:xfrm>
            <a:off x="685800" y="646112"/>
            <a:ext cx="7772400" cy="725488"/>
          </a:xfrm>
        </p:spPr>
        <p:txBody>
          <a:bodyPr/>
          <a:lstStyle/>
          <a:p>
            <a:r>
              <a:rPr lang="en-US" altLang="en-US" dirty="0"/>
              <a:t>GPS C/A Code </a:t>
            </a:r>
          </a:p>
        </p:txBody>
      </p:sp>
      <p:sp>
        <p:nvSpPr>
          <p:cNvPr id="54275" name="Rectangle 3">
            <a:extLst>
              <a:ext uri="{FF2B5EF4-FFF2-40B4-BE49-F238E27FC236}">
                <a16:creationId xmlns:a16="http://schemas.microsoft.com/office/drawing/2014/main" id="{D8B76DCA-9AD4-C242-9710-71E301E51769}"/>
              </a:ext>
            </a:extLst>
          </p:cNvPr>
          <p:cNvSpPr>
            <a:spLocks noGrp="1" noChangeArrowheads="1"/>
          </p:cNvSpPr>
          <p:nvPr>
            <p:ph type="body" sz="half" idx="2"/>
          </p:nvPr>
        </p:nvSpPr>
        <p:spPr>
          <a:xfrm>
            <a:off x="685800" y="2986390"/>
            <a:ext cx="7772400" cy="3109609"/>
          </a:xfrm>
        </p:spPr>
        <p:txBody>
          <a:bodyPr>
            <a:normAutofit/>
          </a:bodyPr>
          <a:lstStyle/>
          <a:p>
            <a:r>
              <a:rPr lang="en-US" altLang="en-US" sz="2000" dirty="0"/>
              <a:t>Each satellite generates a unique pseudorandom code </a:t>
            </a:r>
          </a:p>
          <a:p>
            <a:r>
              <a:rPr lang="en-US" altLang="en-US" sz="2000" dirty="0"/>
              <a:t>The code is 1023 chips long and repeats every millisecond.</a:t>
            </a:r>
          </a:p>
          <a:p>
            <a:r>
              <a:rPr lang="en-US" altLang="en-US" sz="2000" dirty="0"/>
              <a:t>Sometimes called ‘ranging code’.</a:t>
            </a:r>
          </a:p>
          <a:p>
            <a:r>
              <a:rPr lang="en-US" altLang="en-US" sz="2000" dirty="0"/>
              <a:t>This code is complex and resembles random noise.</a:t>
            </a:r>
          </a:p>
          <a:p>
            <a:r>
              <a:rPr lang="en-US" altLang="en-US" sz="2000" dirty="0"/>
              <a:t>But, we know the code structure for each satellite.</a:t>
            </a:r>
          </a:p>
          <a:p>
            <a:endParaRPr lang="en-US" altLang="en-US" sz="2000" dirty="0"/>
          </a:p>
        </p:txBody>
      </p:sp>
      <p:graphicFrame>
        <p:nvGraphicFramePr>
          <p:cNvPr id="54277" name="Object 5">
            <a:extLst>
              <a:ext uri="{FF2B5EF4-FFF2-40B4-BE49-F238E27FC236}">
                <a16:creationId xmlns:a16="http://schemas.microsoft.com/office/drawing/2014/main" id="{822BE2AD-C0C7-1345-92F9-87FED1B6EB20}"/>
              </a:ext>
            </a:extLst>
          </p:cNvPr>
          <p:cNvGraphicFramePr>
            <a:graphicFrameLocks noGrp="1" noChangeAspect="1"/>
          </p:cNvGraphicFramePr>
          <p:nvPr>
            <p:ph type="chart" sz="half" idx="1"/>
            <p:extLst>
              <p:ext uri="{D42A27DB-BD31-4B8C-83A1-F6EECF244321}">
                <p14:modId xmlns:p14="http://schemas.microsoft.com/office/powerpoint/2010/main" val="368387669"/>
              </p:ext>
            </p:extLst>
          </p:nvPr>
        </p:nvGraphicFramePr>
        <p:xfrm>
          <a:off x="685800" y="1679430"/>
          <a:ext cx="7772400" cy="1024225"/>
        </p:xfrm>
        <a:graphic>
          <a:graphicData uri="http://schemas.openxmlformats.org/presentationml/2006/ole">
            <mc:AlternateContent xmlns:mc="http://schemas.openxmlformats.org/markup-compatibility/2006">
              <mc:Choice xmlns:v="urn:schemas-microsoft-com:vml" Requires="v">
                <p:oleObj spid="_x0000_s11279" name="Photo Editor Photo" r:id="rId3" imgW="3867150" imgH="736600" progId="MSPhotoEd.3">
                  <p:embed/>
                </p:oleObj>
              </mc:Choice>
              <mc:Fallback>
                <p:oleObj name="Photo Editor Photo" r:id="rId3" imgW="3867150" imgH="736600" progId="MSPhotoEd.3">
                  <p:embed/>
                  <p:pic>
                    <p:nvPicPr>
                      <p:cNvPr id="54277" name="Object 5">
                        <a:extLst>
                          <a:ext uri="{FF2B5EF4-FFF2-40B4-BE49-F238E27FC236}">
                            <a16:creationId xmlns:a16="http://schemas.microsoft.com/office/drawing/2014/main" id="{822BE2AD-C0C7-1345-92F9-87FED1B6E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9430"/>
                        <a:ext cx="7772400" cy="1024225"/>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FB883AB0-A85C-5649-88FB-9534D8BB206C}"/>
              </a:ext>
            </a:extLst>
          </p:cNvPr>
          <p:cNvSpPr>
            <a:spLocks noGrp="1"/>
          </p:cNvSpPr>
          <p:nvPr>
            <p:ph type="sldNum" sz="quarter" idx="12"/>
          </p:nvPr>
        </p:nvSpPr>
        <p:spPr/>
        <p:txBody>
          <a:bodyPr/>
          <a:lstStyle/>
          <a:p>
            <a:fld id="{5E58F58F-E35F-774A-8431-E92595179A12}" type="slidenum">
              <a:rPr lang="en-US" altLang="en-US" smtClean="0"/>
              <a:pPr/>
              <a:t>9</a:t>
            </a:fld>
            <a:endParaRPr lang="en-US" altLang="en-US"/>
          </a:p>
        </p:txBody>
      </p:sp>
    </p:spTree>
    <p:extLst>
      <p:ext uri="{BB962C8B-B14F-4D97-AF65-F5344CB8AC3E}">
        <p14:creationId xmlns:p14="http://schemas.microsoft.com/office/powerpoint/2010/main" val="27610246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1651</Words>
  <Application>Microsoft Macintosh PowerPoint</Application>
  <PresentationFormat>On-screen Show (4:3)</PresentationFormat>
  <Paragraphs>194</Paragraphs>
  <Slides>26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4" baseType="lpstr">
      <vt:lpstr>Arial</vt:lpstr>
      <vt:lpstr>Calibri</vt:lpstr>
      <vt:lpstr>Helvetica</vt:lpstr>
      <vt:lpstr>Times New Roman</vt:lpstr>
      <vt:lpstr>Office Theme</vt:lpstr>
      <vt:lpstr>ClipArt</vt:lpstr>
      <vt:lpstr>Photo Editor Photo</vt:lpstr>
      <vt:lpstr>Designer 3.1 Drawing</vt:lpstr>
      <vt:lpstr>Global Positioning System Basics.</vt:lpstr>
      <vt:lpstr>GPS Architecture</vt:lpstr>
      <vt:lpstr> The constellation</vt:lpstr>
      <vt:lpstr>PowerPoint Presentation</vt:lpstr>
      <vt:lpstr>GPS Space Vehicle</vt:lpstr>
      <vt:lpstr>Ground Monitoring stations</vt:lpstr>
      <vt:lpstr>Control segment</vt:lpstr>
      <vt:lpstr>The GPS L1 Signal.</vt:lpstr>
      <vt:lpstr>GPS C/A Code </vt:lpstr>
      <vt:lpstr>Receiver generated code</vt:lpstr>
      <vt:lpstr>Pseudorange Determination</vt:lpstr>
      <vt:lpstr>Distance to the satellite. </vt:lpstr>
      <vt:lpstr>To know the satellites position we need the Navigation Message</vt:lpstr>
      <vt:lpstr>Navigation message contents.</vt:lpstr>
      <vt:lpstr>Ephemeris</vt:lpstr>
      <vt:lpstr>Satellite position.</vt:lpstr>
      <vt:lpstr>Calculating a position using trilateration</vt:lpstr>
      <vt:lpstr>Two satellites </vt:lpstr>
      <vt:lpstr>Three satellites  </vt:lpstr>
      <vt:lpstr>Four satellites </vt:lpstr>
      <vt:lpstr>GPS Error Sources (meters)</vt:lpstr>
      <vt:lpstr>Ionospheric Effects</vt:lpstr>
      <vt:lpstr>Multipath</vt:lpstr>
      <vt:lpstr>PowerPoint Presentation</vt:lpstr>
      <vt:lpstr>GNSS</vt:lpstr>
      <vt:lpstr>RTK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Positioning System Basics.</dc:title>
  <dc:creator>David Lloyd</dc:creator>
  <cp:lastModifiedBy>David Lloyd</cp:lastModifiedBy>
  <cp:revision>20</cp:revision>
  <dcterms:created xsi:type="dcterms:W3CDTF">2020-07-23T01:00:08Z</dcterms:created>
  <dcterms:modified xsi:type="dcterms:W3CDTF">2020-07-23T04:49:11Z</dcterms:modified>
</cp:coreProperties>
</file>